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2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ECON*2100</a:t>
            </a:r>
            <a:br>
              <a:rPr lang="en-CA" dirty="0"/>
            </a:br>
            <a:r>
              <a:rPr lang="en-CA" dirty="0"/>
              <a:t>Week </a:t>
            </a:r>
            <a:r>
              <a:rPr lang="en-CA" dirty="0" smtClean="0"/>
              <a:t>3 </a:t>
            </a:r>
            <a:r>
              <a:rPr lang="en-CA" dirty="0"/>
              <a:t>– Lecture </a:t>
            </a:r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Sustainability and the </a:t>
            </a:r>
            <a:r>
              <a:rPr lang="en-CA" dirty="0" err="1" smtClean="0"/>
              <a:t>Hartwick</a:t>
            </a:r>
            <a:r>
              <a:rPr lang="en-CA" dirty="0" smtClean="0"/>
              <a:t> Rule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669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Hartwick</a:t>
            </a:r>
            <a:r>
              <a:rPr lang="en-CA" dirty="0" smtClean="0"/>
              <a:t> Rule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CA" dirty="0" smtClean="0"/>
                  <a:t>If these two are set equal, so</a:t>
                </a:r>
              </a:p>
              <a:p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CA">
                          <a:latin typeface="Cambria Math"/>
                        </a:rPr>
                        <m:t>Δ</m:t>
                      </m:r>
                      <m:r>
                        <a:rPr lang="en-CA" i="1">
                          <a:latin typeface="Cambria Math"/>
                        </a:rPr>
                        <m:t>𝐾</m:t>
                      </m:r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r>
                        <a:rPr lang="en-CA" b="0" i="1" smtClean="0">
                          <a:latin typeface="Cambria Math"/>
                        </a:rPr>
                        <m:t>𝑞</m:t>
                      </m:r>
                      <m:r>
                        <a:rPr lang="en-CA" b="0" i="1" smtClean="0">
                          <a:latin typeface="Cambria Math"/>
                        </a:rPr>
                        <m:t>×</m:t>
                      </m:r>
                      <m:r>
                        <a:rPr lang="en-CA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>
                          <a:latin typeface="Cambria Math"/>
                        </a:rPr>
                        <m:t>Δ</m:t>
                      </m:r>
                      <m:r>
                        <a:rPr lang="en-CA" i="1">
                          <a:latin typeface="Cambria Math"/>
                        </a:rPr>
                        <m:t>𝐾</m:t>
                      </m:r>
                      <m:r>
                        <a:rPr lang="en-CA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𝑞</m:t>
                          </m:r>
                          <m:r>
                            <a:rPr lang="en-CA" i="1">
                              <a:latin typeface="Cambria Math"/>
                            </a:rPr>
                            <m:t>×</m:t>
                          </m:r>
                          <m:r>
                            <a:rPr lang="en-CA" i="1">
                              <a:latin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Then output must remain constant:</a:t>
                </a:r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/>
                        </a:rPr>
                        <m:t>Δ</m:t>
                      </m:r>
                      <m:r>
                        <a:rPr lang="en-CA" b="0" i="1" smtClean="0">
                          <a:latin typeface="Cambria Math"/>
                        </a:rPr>
                        <m:t>𝑌</m:t>
                      </m:r>
                      <m:r>
                        <a:rPr lang="en-CA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224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Hartwick’s</a:t>
            </a:r>
            <a:r>
              <a:rPr lang="en-CA" dirty="0" smtClean="0"/>
              <a:t> Rule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other words, </a:t>
            </a:r>
          </a:p>
          <a:p>
            <a:pPr lvl="1"/>
            <a:r>
              <a:rPr lang="en-CA" dirty="0" smtClean="0"/>
              <a:t>if the rents from resource extraction are invested in forms of capital that yield the market rate of return, </a:t>
            </a:r>
          </a:p>
          <a:p>
            <a:pPr lvl="1"/>
            <a:r>
              <a:rPr lang="en-CA" dirty="0" smtClean="0"/>
              <a:t>the increase in </a:t>
            </a:r>
            <a:r>
              <a:rPr lang="en-CA" i="1" dirty="0" smtClean="0"/>
              <a:t>K</a:t>
            </a:r>
            <a:r>
              <a:rPr lang="en-CA" dirty="0" smtClean="0"/>
              <a:t> over time will compensate for the decrease in </a:t>
            </a:r>
            <a:r>
              <a:rPr lang="en-CA" i="1" dirty="0" smtClean="0"/>
              <a:t>R,</a:t>
            </a:r>
            <a:r>
              <a:rPr lang="en-CA" dirty="0" smtClean="0"/>
              <a:t> just enough to keep output constant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638425" cy="173355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505200" y="5410200"/>
            <a:ext cx="1981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 descr="http://torontoist.com/wp-content/uploads/2012/04/20120427librar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31314"/>
            <a:ext cx="3048000" cy="1838326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78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Iso</a:t>
            </a:r>
            <a:r>
              <a:rPr lang="en-CA" dirty="0" smtClean="0"/>
              <a:t>-quant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1828800"/>
            <a:ext cx="0" cy="3352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981200" y="5029200"/>
            <a:ext cx="487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K</a:t>
            </a:r>
            <a:endParaRPr lang="en-CA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7773" y="51983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R</a:t>
            </a:r>
          </a:p>
        </p:txBody>
      </p:sp>
      <p:sp>
        <p:nvSpPr>
          <p:cNvPr id="11" name="Arc 10"/>
          <p:cNvSpPr/>
          <p:nvPr/>
        </p:nvSpPr>
        <p:spPr>
          <a:xfrm rot="10800000">
            <a:off x="2514600" y="457200"/>
            <a:ext cx="5715000" cy="441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Arrow 11"/>
          <p:cNvSpPr/>
          <p:nvPr/>
        </p:nvSpPr>
        <p:spPr>
          <a:xfrm rot="1019627">
            <a:off x="4114800" y="44958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Left Arrow 12"/>
          <p:cNvSpPr/>
          <p:nvPr/>
        </p:nvSpPr>
        <p:spPr>
          <a:xfrm rot="175183">
            <a:off x="4927426" y="4599995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Left Arrow 13"/>
          <p:cNvSpPr/>
          <p:nvPr/>
        </p:nvSpPr>
        <p:spPr>
          <a:xfrm rot="2183590">
            <a:off x="3277227" y="4083172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Left Arrow 14"/>
          <p:cNvSpPr/>
          <p:nvPr/>
        </p:nvSpPr>
        <p:spPr>
          <a:xfrm rot="3762626">
            <a:off x="2737537" y="34290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Left Arrow 15"/>
          <p:cNvSpPr/>
          <p:nvPr/>
        </p:nvSpPr>
        <p:spPr>
          <a:xfrm rot="4964472">
            <a:off x="2565008" y="2828894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639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Generalizing the concept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49" y="1600200"/>
            <a:ext cx="8229600" cy="4525963"/>
          </a:xfrm>
        </p:spPr>
        <p:txBody>
          <a:bodyPr/>
          <a:lstStyle/>
          <a:p>
            <a:r>
              <a:rPr lang="en-CA" dirty="0" smtClean="0"/>
              <a:t>Society has a portfolio of assets: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800" dirty="0" smtClean="0"/>
              <a:t>Natural, industrial, institutional, financial, human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/>
              <a:t>… and non-renewable </a:t>
            </a: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3" y="2586039"/>
            <a:ext cx="160270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.telegraph.co.uk/multimedia/archive/01961/factory_196143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86" y="2586039"/>
            <a:ext cx="1590528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9/9f/Hellenic_Parliament-MPs_swearing_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23" y="2586039"/>
            <a:ext cx="1491877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hQSERUUExQWFBQWGSAXFxgYGRwXGBgcHxoYGR0cHBgcHCYeGhwkHh0YHy8gJCcpLCwsGB8xNTAqNSYrLCkBCQoKDgwOGg8PGiwkHyQsLCwpLCwvKiwsLCwpLiwsLCwsKSksLCwsLCwpKSwsLCwpLCwsLCwsLCwsLCksLCwsLP/AABEIALsBDgMBIgACEQEDEQH/xAAcAAACAwEBAQEAAAAAAAAAAAAFBgMEBwIBAAj/xABQEAABAwICBQcGCAsIAQQDAAABAgMRAAQSIQUGMUFREyJhcZGh0TJSgZKxwQcUI0JictLwFTNTVGOCorLC0+EWJDRDk8Pi8XMXg6PjREVV/8QAGgEAAgMBAQAAAAAAAAAAAAAAAgMAAQQFBv/EADURAAICAQIEAwQIBwEAAAAAAAABAhEDEiEEMUFREyKRYXGh8AUUMkJSgbHRFSMzosHh8ZL/2gAMAwEAAhEDEQA/AD1ihjkm8mZwJ3I80VU0+GQwoJS1JgCAidonZ0A1NZ6Ati0gm3azQkn5NPmjooNrdoFgNpDbaGllUhaEhKhAOwgdIy31TLFpyzRygOBMxGwUpXDAcvwiMi4lJHQMM++my0Uv/MAxDKU7FdIG6eFJKNIlF1yoAJC1KAOzMnxoKdOi7VqzatB6MZDZUG0ytZKpE5xumfdRJNk3+TR6qfChWrN0tVs2VoCFGVRnvJjujtouhZmrw4pxgky5yTlZnGueH++kJSIWhsQBlCWxlllmTXPwO2aVLuVqSFAIQnMAjNSjv+rVLWy5m3dV+UuVnsJj90Ud+B1g8i/hTJUtIyBJ5qJ2D61MfYVB82PJs2/yaPUT4V4q1aH+W36qfCpw2szCCYyORy68sqgexYTA3e+PblV0w7RTetkKScgIzkACIz3buisju0j4srIZlsbBPkpn2Vq2lFLbt31lChhaWZIIA5hicuqss0wMNvH6aPVChQKNAzfIYtQdHoValakgkuKiR0IHjTS3at+YnsFJmqGmC3apQADmo5mNp4RRsaeUPmJ7T4ViyYM0pNx/U1RyQSSYY1ismxYLISJLjQGQ3vIndwBomzbsgQUtSOhM+ylLSOsRdaQyUJALqDIUSclTERTM9q9buKKlstqUcySkST0nfTcGOeOLU+dgTkpO4lv4s15jfqp8KChDanX08k3zFpAUAMwUzhw7BhOIyNuPoFW/7LWv5u36tL7WhGVvXCFNIKG1pCBnzZCpA6MhT7JFeVjRb2Tcfi0eonwpH16t0puWISkc9GxIG/hFMjWqlrH4lH7X2qUddLRDDjKW04UhaVQCds55mTuqABVm3Ti8lMfVT4VPd2aTASgdMpT7hS9/aUpP4kn9ceFSp1y4sK9ceFL8GfZh64gbTDQF06MIGSco+imi+o96pq6UW0NqlgyFoChHKI3HfQTSF9yr63AkpCkpyOZEADd1VY0HpEMvpUQSC2pOX1wRt6qvIn4bS5iU14g9ykmVNoOcnmpz7q+cLUZNI9CU+FCE6xtkeSsegEdoNSI001wX2f1rD/PS+yav5fcKNNsKyUygyIjCnfkM441lVugYRlu958K0VOmmQQZUP1VUhGOdGwKIHViUfYRWjhnO3rVCs2mtmMui7FDjYUppC9ozSniTw6aKWuhrdW22b2x5KaE6G0y021gWsJVM5hRyKU8BxmrydY7f5rqO8e0VnySyqbSXwYzHpcVuUvhG1fQw2wUsJZJW4lWEJzGFspkpJ2c+PTTLo1sKtmlobbK1NpIxARJSNpih3wm6bt37dHJvIWtLgVAOYBSoHLrIohqm5NiweAw9iin3U/hZSliWvnuLyVq2L9pq2yEwtCHFk4lLUhJJUdsCOancEjIAVR1g0BbpbBDLQOIZhCRuV0Vec0m6tRFshCwjJS1qKUlW9KCEnERvOzdxobpy7ui2MTDQGIZh6dytxRWlAB+00q+G24s1nmJz5VrPmjpoDrLp08o2h5pTEg4cSkqCiTESkkA5bDtpzs/xTf1E/uikX4QXhLkgKCUpBB9b+KiBewNdcgLPAE9gpEsLElwBYUlO8wRu4kcaZrG9bLacV4tsx5OEEJ6JKO+atFTCtukT+x9mr0bbMkMmmSbV107j9oBppu3aRjSIQn5yeFEVXDSUlWNMAE+UDs6qylVlbH/8+epKCe5NfN2dsD/joPShI9qKNau46XEQf3F8SvrO0oWzKYJOIqVGcEyf4q0b4HHEs6PXjJQXVqzSoJWIKQNvGKSQxbf/ANIdjfhXKrW2P/7EelLfhVNWZoS080bPc6aSpwrSpAzkSUkgwlMzxISJqE6Vy/GJOW/AZjMSTnkcxWLq0fajZfp9VHhUC7ZndepP6qPCq0j1nh+BfE07XHTZVZutlSVFwYUpETzikE7Z7ZrLtY2SGUDI89SjGe0Ej314bdv88T2Iqu8lO66B9CaiVCsmRTaaVeoyaqWjXxVsqUlKzM5pCtp2yJosbVn8qPWTWfFP6dJ9CaiUDudT2JqvOuUjZDjMMYpPEn7bY8XVm2lxjk1BUugGCDuUc46hTg5pR0KIFo6sAwFBbUEcQCsEA9OdYr8ZUiFpeEpIIjCDII4Z1vtsuUJPFIPaBVO+rFTyRyS1Riorsv8AYL/Cr35m96zP8yl5i+WHbhYt3VFTuaU4JQROSpXE87dPknop4NK2jXJeuxGy4OfoyHog9tURfZf5ErOm3I/wdz6EoP8AuUn673BcWyVNraONIwuABW3bAJEZ91aSynKsv+E99XxtCE7mwrtKh7qgu6LQ0EgmeV9GXjXjuriSPxn7P9aScbn3J8a9C3PuTRKeVfe+B0frnBdeH/uYWubPA+tAMwkZ8dkZUR1fZS3fWpuGypsElaCJxAc6I2Hq8aWkKdGYHRkTXSrh4kTJjZJ2dooWm1V7nNlODy6lHy3yvp2s2nTd6ycCgpDz3PBdbaDOFslJQBKCMaYiSg5KUMsVD16UZKio2bBzBSJISYRgOMYIIzKoSEAKgmSJrKUvu7ge0eFSC7eHnjqVStE+50cfE8ElUsUv/X+kamu9tOSKfiaCcISFHApQiMyShONRiSTGZORmsyIjGD5yu2ED3mohpO4G9z1qrC8cCsUGZmcjnl4CihGSfmZn4rLw00lhi13tph2wsVOThjIDblvV4VaVoFzzR6wpeTp58bCodQFdjWV/zl9gpviZFsqoZglwPhpZVPV1rTXxJ9O6NWgYlJgREyDvnceinfUF3FYkeatQ7YV/FWeXem1upwrJI+qKvaE1xctW1IbSlSVHEcSVEgwBlChwFVcpbyM+d4FP+Rqr21fwNhtGwkBKQAAIAAyA6BVLWRPyI+uP3VUI0U2q9Qlb5hsAYWkKIklIJUtQIM55JnLfNe6c1aZQ0CkLHOA/GOHcr6VUKD9roRwtI/vdwOYnL5PLmj9HWc67KdbLqVKLyFKgLMBYIMQoAAEZbQBWp2elWQ038q1khM/KJ80dNZbrncSkTniVi699WCyFb6ktBJUcKBMZRzEu7o85DZo5a6KcKUk3LskCcm9sCfmcaA6Oecdwk25KCFbFA4sWHzliMx95o8i+cH+Q52p/mU1CHZOLRTRxF5xYCVKhQQBkJmUoBqjcurJnGcYwNJVAJSVvKSogERJS2Kmu750oOG2WokEEKKRkduYXUNg+slSnLVYzSoBJSqCMWclwZyo+3fVk3Cg0S5+dO+q1/Lrn8EufnTvqtfy6rt3d4RPJNDoKlg79sFQ3Axnt21E7eXac+QSob8Cz0jYvD0H75Qm5Yc0W5+dOeo1/Lqu/opcf4hZ622vsVSOlb3ObcbcoicuMr3909ArpzSFzGbTYPDGSej5sd/ZVE3Kz9isH8cT/AO239iqd44SCBkCANmWZWDu6R2VYc0o5JC246UJB7ycqE3GkTJHJK3Qeog7PR95qmUrZGq3UrMKgEmBgTkJMbq8asji5ypGZPNTnAJ4VONKACA3AH0Af4a4OlRnzYkRkgA9uGqJuVL8wk/WA+/ZWzNaEfCQBeOAAAfi2jGQ4p9tYw9chwhISZKxx847o6e/orfvjKPPT6w8aB8zRj2QJOibj89c/0mj7qWbGyeUu4KbgoIfUknkkKxEBMqM7JnYMqeQ+mfKT2ilbRRA5Y5c65dPYoI9qTVDvuv8AL/JZZ0fdxleD026PtVnXwhMuJu0h1YdVyYMhARlKssIJG2c+mtcYUIrLPhRUBepn8kP3l1ELfIVTb5SAK5DJ4J7/ABqzb3iBtAV1yPYR1VKL1rzE+sr7dEI3IE2ogTvHT09NeKYjYO8jfUzl6g9A3Rnx4nprpF2jOYP60GoTcrHFw/aNfKKvpeuas/Hmt6Vdv/GuhdsncqeGID2o9tQm5TC1fS9b+leY1fT7R4VeDzMTzgPrCeuMH3z3Z1yp9jiv0Ee9AqEt9iJm3UvYSMyM43JKtw6O+o7pCkGMRPVHEjh0VfYu0JwlOIjECZjZsMbN1QPKSopkkQIMDOdu8jeahVlDlVdPYKst2bhE5Rlw3hZH7pqXk2/OV6g+3VlF0gJKZJyEZAZjlBuJ8+oiWOepOlEtWpxkk48KUgSpZgZJSNpojp7WBJbA5K4ScQ8ppQ3Kob8HTLauVWACqYCt4TJMDhTLrEPkR9cexVCPjyLruiWBa4uQZnkZ/Fo8wfR41lendF4AMKjyYxHAcwkxuJzA6K0TSOsSU2gxM3CE4EJKlNEIHk5kgnLpilO/wuoxJIUmDmM+FRkaB2h7FgNpCw2Vb5IJ76JJsbbzW+6jnwc2qXPjAccwtoUMCQlkbSsHNTZJySKeW9WbZZHyhURmMmD/ALNNT2FuPtMwTo+381vurr8G2/mo7f61q1jqbbIWFFIWEgkpW2xhMJO0JZB791ALIocClKt7NKG0hS1G1bMSYAAjNROQEjYc6bDHKabXQB0trEwaMY3JT2/1rk6NY81PafGn78GFR+StLJ1BgpULZpMpMwrCqFJTIUJIjmnM7a9RopwZiysgBvDLEDIKzOKBkR2ii8F916lepnS9GM8B6yvtVTc0Y2Rs/aV41qp0Y+THxG0O78SyROLDE4omZEbap3Wi3CAVWNmJiDyDAJkYgmFHyozwxNTwG+sfUl+/0Mpd0WnPyvWV41Sf0X9b1j41qN/Y8hHK2NmnFMTbsnZE+TsIkZHjQ3SzDKm04WLZpagrNFu1+Vt0zCkHOHO8+isuCWOCm6r2Eg9T0qzN1WEb1esfGoTaHzldprQlavNx5SP9C2/kiqWkNXm8SecjP9CwN/0WwKya0PeKXcUNGaOxPtJk85xIzJ4g1s69VbST/d2vUFLWr2hG0qxFLailacJDTaFJgOKMFCAZOEDfv40fOuFtnznOosuj+CquworTsejVW0n/AA7XqigSdWLaE4mmlklSsQCoIK1qEThMBJAzA2UdY1ytkrSStWW7knJ7MFA/7Q2yAhAdJCJElpxGUyMindS3NqSSWwxJOL3CDOp9oR/h0dqvtVnXwkaKbZuUpaQEJKAqBMTKgdpPAVorWuNoBm8PVX9ms/180s2/dYmyFpDaU4oIzkkiCBuI3U+EdTpC3yFMMnjXXxc8aknpr4rPGn+A+4ncjFqePdXQtVcR2Ve0Ro165dS0ykrWrYBwGZJJyCRtJNN6vggv+S5RJaXzQsJSs4iCJgBSAJ6JqnirqTcRPi6uI7K4Nuro7Kv21m646llCVKdUrAlEQrFMRB2GeOzfRtWo1wSUtu2rzqQSWWn21u5ZkBGWIgTkkk5VHirqRWKXIngOyvcKhuFEdI6OdZDZXADrYeREGUKKgCY2GUnKpHtCXCbhNuUS8rBhQMKp5RKVIzBjMKSduU5xBqvCfcm4IKD5orkNngO+jC9C3AuTa8kS+FYOTABM7coyIjOZiM5ir99qPetNqcUyChAxLKFtuFA3lSW1kgDeYyqeE+6L3FnCeA7TXhSeHfTUj4PNIEBQtVkEAgyjMESD5fClrFU8JvkS2PGoFw422Q22XFrGWcITBMlSt3Vvo/pxm8DQxOsEYhsbUCDCunMbaRdB65vWqMDaWyPpBRO2dyhTTozWpy8acDiUJKFoIwBWeIOzMk8BQSxyW7DTG7TSv7qyOIR3I/6pLu7JKcWEBBXhkpHTtjZso5pq+uUts42UlOAH5JeJXkpElKkjuNL93pNCk4swM8lApMhJyg76UwzrQV2003KnAFKOYIiOEGTiBmZy302taYaS4h1LklHzQDCugx6KzlF+jlMESnEAD6B2UxW6UcZG2h2W5EmzUWtaGnWHilULDS8swRzY9pj0ik6z0q40VcmvDMTkCDBkGFAiQcwdoqpoq4QEPxtwpT2rB9xNV1O513fo9KeNt9zDxFxmqGBOn31JILpgjCdkqGYgqiTkSMyYkxVhGm31GEuEqWsECE5rKk4fm+cEZfRFKx0gpJjCVJ6No8a9auJghGCNnH+lZJY8mXiHBKkn22r3+09JGPCYOCWTyyk11e9vpXs/I1S40Y6AENuuCFYSpSQR5sgKQkhSlrVCgSCJOLdVFrRbxUoruE4cWNwhIkSknElakQg4Ep2RAUn0oYvVece2o3bw+ce37/cVujwc0q1L0PNvOuxf1lfcL6kOrxqQSkwkJAMyqAEpnnE86M9uyKpXDo5NIMYilEDeQXWCY9QVTW9JkmenfVq2QCE7hDc8ZKrhWXqUr6RShhjEPhvNNs75M8KifbCiCoSR6I7IplZZQpEZR1x/WhF3o0BZhRA+t1V5+E7dHRnGlZPq+wAFQNq0n9lzxphil3RbeFYIlSucQMUA83ZmeMZ7pq6nTD/5k9/qMn+OniQqG8wffXLzXXntzqgjTD35k8P1mvt14vTDv5m/2tn+OpZCdyRvPaayXX//ABqultOfpI91aQ9plz80uOxH26SL5oXOkVJW2tALMFKwAcjIOROXT0GjhLS9QePH4s1Du6Ec15T8rUNrdNcHUFvpq/rnsOn/AAbJ+JDN8BbjSWbkrU2hZWhMqUlKinCTEkgxOfXQLUzXS9dvbZhy5cLSlpbKRhGUQBITI3b6t6uWbujneUYOJJycbV5Kx7iNx3dIkU3XfwhKWmE2ToUFIUCpaMPNWleZGYnDGQ31FxEXbZmy/RnEY2klfuFjX99Gj9M21wElfNS45J5y+c62rnedgET0Clu0tNHNOpe+POltJxBtDLjdx0JDk4Eq2DGFRtohpfQDt46p+5cKnFcBCUjclI3JHD0mSSaonUNPnGh+tLlQ9fQ+Zq3R9f67BLFohpu3cLduG3OWt0OKSsLXkFrTJThKTllJPTRR3WuzS8u8UpS3l27TCUMjk1NKLAQ84krQUJwxyadvlGMgDQk6hp849lcnUMeean1mPZk/g2fugkzrLZLVbOpcftnbXC3jWEPOOskKSPJQEKLYMQoDE2SJJAqyi8swHC65o0ILa0g2aLhm5JKCAEgAJEkgEK5sEg0D/sH9OvP7BfpKn1iPZlP6IzrsHtJXdrcobVi0XjVbtIWp9Vwl5KwylCvIGHmkZdVZi6IURIMEiRmD0joptXqGfPqM6hq88UUeJigf4TxHsFSaLavNJWpYUVDIHmqKePDbtomdQ1+eKsjQAtWipRlRUBPAQTHd3Vb4iMlQrJ9G58cXJrkPek1SGhwaR3ikW9hCVl4FxOMkJBAIxKAyUQYnOj94q5SRC23QEJyUnkz5CcgUkjok0v6XfbKkpeK20EglSEhcGVGIJE0lmM60MbV65SlphxJJJHKPApEJKs8KJ3HYOFMNxYttnNr0odj94D2CgupVxo+3ug4VOPgBQCHEJbSZymSrb0Z1qNv8IFsmOTs8HA4EI7FGJ7aVl1J3tXz7UacOO42lJ+4WNE2QdXyTTDgS8QFLWA4hMSqThKSBlx30xj4PZBBDBG+G3B/unh3UVVrk8oSm2dUM42FOwxs2jqNcJ1gvjssctsyrfkfmnaKPDlTW7Xr+zEZFvsvn0QKHwYcU2/qO/wA3r7K4/wDS8yM7dJ/8bscPyoO6KtjXu7/NUHOc3HP5NRr+EG5BBNqM8pCnTu3EMdedMWfG/vL1K8KfZ+hcR8GjWfOB4w2Y7nqq3vwfkHmLThje2udh/SncKu2+uT5EJtwrqTdHdET8VjiPfUtzrFdZFVukDLap5MxJGRtxxn0dFX40e/xB0SumhUvdR1pCpcTkJjkldf5Slqx0y2pErS4qcKkkBCIgORMvK/KK7BlTlpLXHEFhSWklQKcluqgkRMC3M+n00jtaLYSmBcgkCCORdmfSkUrJO+THY4U90Ejphnch+ekNH2LFSI0q0oQptyRJxDkwT0c53DPUJoY7YtAwbgCNoLLyY7UzVT5JJkXKMtnNXtAnhxrM9XRL5/M1LT1b+fyG/VZ9pU8lyglxRIcwgzhGYCSRGe2mgUj6rqwgqQpKj8ocSkqCZ+SgHLFG05cdlFvwzdeZbHqW77261R5GKXMYhXiqWzpy6/JMf6qx/t1z+H7r8iz/AKyv5dECHHk1kvwitFV9AMfJJP7SqeHNYLjew16Hj/LpM0i8q40hK0BBDYEBWMEYjnMDiRHRUIwANDHz+7/lXo0Eo/5ncfGj60VykZ76xPJM0UiGy1PccwhLyZI81X2qJam/Bpc3zCnW3wgJXgIUFkzhQraD9IVTLxH/AHRBhxy3bSpAXgISSU4oBIAzgdVAnl0vft2Ck1aoNj4EL4bLlH/yVF/6L6QmPjCO10e6qqtOvR5R9dVRL1ieTniPrqpLll6P9P2CTff9Qdcaj3zd8bTl5cwFYhTmEgNlcDfMAjZtpLGlrj8s766vGn1jSbynfjBUoOIEAhRkAgjytuwnvpe0dqlyrTjxdbbCCuELUEqXhRj5g3k7AMtu+DG/FJ/f7L/IuUpv7LfxBbOnblII5Rwz5xJiM8s8q6/tDdZ/KL4eUfGnTQ+gH7dtZYdtFcu2EqxL5yJlWwgDEnM5yJAMEolPVkNIuBzDesYuUUyoHkxj5mNRC1N5p+bO8jgJpjlHsVry/ifxEX8PXY/znfWNGNAu3tylwodUQiM1LKczOQyIJy2VcX8HTmEEO25MbOVHEjaRG5Jzjys4gmrWgrNdot9hUBSVJxAGRmkngOilZ8iWNuFWHiyZXJJyfqxUc1iu0mC+vto1oXSTzza+UcUshSYk7JC59goTpOw8lXGaKaGeCUEJStcxOETsnq409U0KefJy1P1Y4PvSmegeykTW5eaE9J7gke80yItXAhJ5dRTAlKkpO4ZYoBFKOsyzyomMpIjhMZ9OVRcxQe1FbbU1dhT3JulkBpIdDKnFYwopCjtkJiN80U0fo0NtzyfJqkRKnyY/UwIJ9MdFIujGypxCQJk7BwGZ38AabQFp54bdQg7FAKCSNu0DCazZdUXsbOGab51sFLDSLzShgU4c8/k0jL6wXi2Tto7bay3bmFK9nEgqG4eSR/FSgNJhDC14gXBJTiiYCc+k5z2Vxq/rctx5pCkJ5ywJTlHOG4zPbWfJiclqpDlxDUtMnfv3NYKBhNCre4RjhwwkceM1dywbB3Uj32lUpPOVhlRjYJ45EiuXCDlsaHKkx3f1pDZIYDaRsnACT0yRNV72+duUALWVJO4gEHPdtApRTcuYZ5NSgd+UeinfV6DaJKhBI2cMzTmtCEquwu3ujW0gQDO/hNCviONaQoqwwcgY2npPsq5pvSK0u4QoBOR8kE59MVSaWsEY1SYEEADKZ3g1Ja1C7NOHTKSVEzehm8CpSkncSZPsz7apacswptAymfN+jHGrpVuk9seyKGaRUJHdzjwjjSMcp67s3uENNUGtUrlJaKdpGJRHQS0kd4PZRxTHTS7qpaKwrAISVIOE+VmFpOaQZjsmTwyLpsbv8qx6i/tV6TH9lHlcn2mWeSEVG42K4Nndefb+o59qolWF0fn2/qufaowDlwUtlofhMdLQ/eNMK9HXXG3Poc8aB2zTg0mA7gxckIwTEY/pZzt7qhCQayvDen1f612NPOnzfV/5UKCZjMdtXE2auFZtUxmxZOm1ZzE7oRl6ed7KsaQulISyQE89AUZTOZAOXOyGfTS1pF0pVhyMkJ2HeKM6zXhQxaEJScTAzOKRzWtkGN+8H0UMZTcZbjGo2tjpWkHNpSkA7JQQD1c7OoUaQcUCcCcI34FQOs4oFLr2ml4ZwjsPRUbOk1yeYhUcQTvjLOKWvF6sJrGN+jFl0LkJBThiAYzKtoxZ7OIqJ19IUUkokGD8krcfr15qKsqS/Ig83o8+g+nEH4y9OwLVHbT5TlGCYuEVKTCDl635yJ/8Svt1KhoKRjHJ4MJVPJHYkwcsc8aA5U0aKbxWsfo3R3z76vHkc7LnDScWui1uNF1CW1IG1WCM+ork9lUeVGcFGf0FDP1qdtVED8HlJ3yaSHmvlFAZx/3WLFxcpycWlsMeJJXuRaW0fzBIHlEZCBv3VMGQhoEcQO40V0y18nP0h3iPfQq7uFloQ0YxDMqA3Guq1uY0XUoCmkxM4Rt6hWe6aXLx6h7J99XBrW/hwymMMeTnsjjQS4fKlFR3+EVSQVj9onVZoWttckqxuuupj5uBDYzGUziMbYimCx0EyXPk33f1CpkgdeKOGVJ2rWm3nwzbEpLbAWWwYTm6tGKTIxHhTL8eDMpCUBzCggqVzTJAICVKw9JJ3CZAFKacd2aoRU4yafL4lPW1wIacSXHXNvlrSVHNCc1YMXzt5NQamamuuJReobPItrkkuA+cMk4QclQPT1xLpTRiLkKCXm0AJzXgcwSVJMSlvKcI2Agewxqrrc4wx+DFMoKZJ5ZC8QVCseRTKTnAyOygzTWlqPzsJwxafmW4Z0he4WF5fNO87Y40vJ0Zbu26VrWSsBRwquGQAoQPIcGPPIwN0ZzRO/CnEcmgYlrISkDaSVAAVoOrGp1tYslaglx5IKluESRAJIRI5oGcbzv4DFw0ZdDpSyYoY25bu9jKdMaLt2WgppRSVKgDlGFEjPMob5wEDyoO3MDKnDV0YbRsE/NB7Ri7M65CMeK4fSXHVpxKOZjIkISNoQnIAA7pzJJPNoIbA3DIdWwe6m8fg8OKbe7EcPxSzxklGqfP33+wG0nqcp5Bug6YPNCUjEeak7pG1QA6u8ZrC8UKCRkUtAekJNSXekPiqnlIUErUmJIJI5vZGQMRtG/ZVHTVyh1C3mzKMBAPUmNkCsdWlfI1Y9n+RTSgAIPKOqXKZClHDtE5b99RaSd5yevwqDlVBaUqQpskBYCt6STB7q5vl/KIHE+8VrzLVkXlS9xeGoQbjJu+4/6rWpgkmEwRPTjSYjbsFMJYHnDv8KRU61G3PJhsK3ziIMndEGq+kNe1qaWEt4VFJAUFbDHDDW/EvIjjZH5maEGQfnJ7/Cvvi/0k9/hWK6squG3eXCilKc1gqIxjgQePHrp1Gvmf4r9v/jR8wXtzHNdtl5Sfv6KW7nRa06RQ5AKFNBOIZjEFEwd4MZ1SGvfFkx0LHhUujdag+8hHJlJ2zinZ6KuirEO000S5CsJExJy6BEH7xTswlJB3EDx9FZm0+jlAMKvL24x531PfWzotEwcsoOcjp6KGUV0Ktird6NBW2o73QP2UmiWn7MKtbQH8iB3Mf07am0jbjCmDmHArMjgnqrzTr0Wdmr9Eez5GubBy05PnqbKVx+egts6BQQkgqO/M8doyG6KmVotIcd27Yzjzk9FSWb2HKfnHq3THbPprm4uCFrOfOJjpgisviZNVWOajQW1Pt4U8BvRPYVD31R0/Z4XX1mIkGTkACQCSY2CZ9FX9RXypbsiPk8vWT41zrJo9SzcJCs3EgJB2A4U+kZ1tzbYYt99xOP8AqOuwo29yHFBACJzzDiVHIEzAE066Et/k0j66e1ANZ6xflpxtRRAKcQATBWCMMkyQCNsZDtFaToBwKSkgyMeR4y1lTo49GalyaAlLVC33ONH6WUhnAylLxA5wDgBTsAyAO3nbY8k0Jt2lKWsqbwT0zJMzu3ZVW1OJQ8+OI9iyPfRvGArcT993o7qxRgoS2X5j3LUiS9bCmQTwSfZQq5aIZGzyhv6FUVeX/duMIH7OfupX0rragtgcmryp2jgfGuwc8QjsPVUJqZQy66jLRmN9WWkXNHMKdWlpAxKVkAMjsJyzHA0Tu7Z20QEvJLa1c5AncMjiHDbwqjo9t9t1K2QoODySkGdhHjU+kbW9uF43W33FRAJQomBu2dJ7aDytBeeL2OLfWFxKCISoSDmIzg580jOMs9xq1b6zFKm1pkECHAQDi5xmMhhGGMpmZzqtZ6uPLyU08AdhCMpjLEVEADpr5WgXUzhaeVnAUGlRwMEKII7ZpbWO6Gp5KNX1G0m29fWwQtKpUVQCMWTa1Zp2jZvrX0BCgU4grM5ZbDuPo6q/LWrDlzYXLd0hh1SkTzVNKCSCCkgmNhBIy41ouiPhZfccKG7FpJKioqKljEpRz2oJKid3R0UlRjjWz2JPVJ8g5eaNdtOUDjanAhtaWn0oUsFJSIxYZ5NUJSDIAkEgxQ7TGlE2lryigVBMCBEyTA25V5rLrfe3CXLTkkW5wgrKVKJIViASQpIIGRJG8ZTEywOWQwQSk5Z5jhWbjeJU9Ke9cx3D4fDg66v9L/cwbSmsnKuvKCSpK80BUS3lEgCRMZVzZaTcLCm8RKSkgCBx/wC6HuMOBRkKJiZIOcjpE76ms3AlEnFMxAST37K3TgtKpdgcMvM9T6BFd8pxxK1lZUAEAlMAJEnOBtmvXFKU61GQxgftDLriqfxFbhKm1kidkKEe6auWFm6HGUqQrJYVI+tnJnZBNLyyjKWp0nXL/o6EZRhpinV8/wDhe0s58qqdxH7ooUm7CpGZEbvmxsmYojrABie54SoRCTMqyAMQIBHTS4lcJPOCZz2eytOH+nH3IwZF537y7o27WSoEmPf1ffZV7GJ250G0Us4lfVk1p9z8EjqELcL7RwIK4wrzwpKo7qZQDtighWXTn7KI6rr/AL0nqV7KBB6i2qi5uk/VPsqAhq31Yt1GRbyZmRi9xpqs9HZEqxgQci67OzgVRS8NKuHKY6qtNPFQ5xKus1nUxjifaU0qQUhBwpxgZbTKfGK6068v4jaYSqSkjLafIobpIZj66fvlV3T+ej7YnzTx6OHVWTG71/PU0tVpFs3ZwpUoyUnMneABvPRVe8fxOkgiIy9IPGg2lFYFKIIxQD2mJg7aFG+WTM59QHsFMjg1boqWStjTdQlFLzkQTgjM4RGJG+Dx2Ua0ygl0xwH7opN+Da7ccuHEgjFycgnoW3OzoBpr1mXClK2Qif2TVcVFLClLuVgb8TbsIl3oK4UBht1Ag8Ewd0CFZDf2U36ktONNlL4KFcriSnacOGN0gZyB6aykuHj7a0fUdyG8KjhUOTjInatZn9oCD5u+t1q0Z96CujWG0OrMETi50kTKgriI7K9UGg4pYxSqAZOWUxGRO80ORaYbhSgoFONwxBEBZTAz2+TP63XAbRhWm4HyiynEoYSokbD07jFYXocmkaVqSHMCWo6xWX345qfvurT7ZfMPQo+2s10k3mRwUR2SK3rkjL1AW8V2wOdUINTWx51DLkHHmGrVOyi7LUnIgQN/9KEWi86KIVnXLyczdF7F+3UTGcemrHKKBjEfQTVNlVTpOdZHzHJkzjyiBzj2mgrSDzYJ+ce1RNGEqFULZHNR9UUcG1F/PcF8yMIUpSucZ5smTPztpnpo1blYA+UV69C2xzl/WSP2autmpk35lwLqSrMhas/pHxrx9bhzLiieldQBVclVL1MI+cbcBkuTHT0dIqVl/DjJxKwgKyGIiASSABO6agJ51UNYM7d79XuNXCKlJJ9Qpzaixc05ch1xaknHjMg7IAGwg99CCYyNeY8tlesuAKBICgNoOw16FJRVI43N2y1o1EkndEE9ZrUL/wCFG4UwsH4pCkqb5odxEKSUyJVwJMkAbOo50vSKXFLKUBtJ2JGwZRuA6/TVFa8K5A+/VU3Kumwkkii2qi/70nqV7KXEO9NG9U3P7yn6qvZVlDM2mitk3Xtno9B2g9tFrezQNiT639KzrEw7FHTFzyd1zlBSMKTgIjPiCATNNDjLTtlbyObnhy6VbvR3VfVaoI8jtP8ASpXrVPJITGQJgTskqnP0mkvhptSqlfL19w1ZUqvoZPrnotCHBhj8UVZQJhQG4DjSgGs4FbddatWzhlbRJgp8tQyMcD0VU/sHZD/JM/8Alc+1WjDjnCCUmDknGTtIUvgpMXv/ALSh3g03ayOKCvxQdQUAFIVgV84HM80iPTVzRGr1uw8Ftt4VQROJasiOBMVPeaGZeVicRiI5oMqGQJO4jiavLieSGkHHPTKzIHWGErAUk7cwDijoyO0e2nfVi5aWXOTjINk+hR4k9NHlapWkzyCeuVfark6HZYSstNhBUM4JMxmNpNEoO030KclTSB92U8ssAZhR2H07KXEoWm5GJMJK8juiacLvV+2ccU4poFZMlWJQM7NyhUhsEAQE7OJJ7ySaz/VmpOSfMZ4tqiC3PNWOkewVn2nEw44P0ivaqtBWIkbJpA0+PlV/X9omtSVJIS3bsGN6FWMwobOn7NENEWSkKkhtX1pI7wajacMDqqe1Wd1DqLGFv6jHoSoewRXShPzGx6PEULbePGfTUvLnjQua7F6X3CCTHzUff9WpEJ3wP2Y/coclzprsPHjQuUewVPuEwkean/4/e3Vi3t2sgUDLhyQ2fqCgvKHjXTKzO099WnGuRKl3GZWjGIMNZnM5jq6t1UnbdA8lHemqayY39tV+X6aj0fhRa1dy05lng9njVdb36M9/uVXJuCa5LtLrH+FBebuz74x+j/fPsVUjRSqQUpg7ZDnVGSjUIeqG5062yCVEEjYkbT0b49PTVqMH91Euf4hO03ZpbfcQnyQohO3o45x151QSgnYCeqidzcPXjkxs3AQlPpo3ovRQZ4lRGZ2DqA4U+xIqW4JUAASTkAMyeoDbRO7s/k0pz5eSFN4VBSYKto3HZltqFDZbuwIjC4IG7ygR3RTfcnHK1BBWpRKjhGInpVtq26BaE9rRjx/y19hHTRPQNi+h0LCIyOZ2Z+mjCj0AeirGjclZ7DkeNVqCoZLK7VGYT2Hxq+1pBX0fV/8AsoKi6CTu+/VUn4Rzy+/sqaiUH06QVG0D9X/ka+XfqG8xuyT7M466XXdKKGcd9WTdkshUZzG3rqay9IRVpBRJgnsQP4TNfLvVEfO7Rn+zQD4+rd7cvTn/AFqH8Jr3QOuq1omkPqvlz09cVx8bcHziOzwnvoPY3qy4kKgg1Z0q+UlMdNTVtZSW5fN67Hl+zwqvcXDhBlRI9EeyhDl+qprN4lRChsBnj2GqUwtJdVerHzz6I8KhXeLPzyes1Vv18/I5QKruE8ajlvRVF4vzPNT3+NL2nENkzghU5kE55Hpo0wJoNptPtHsNXYLA6Ng6hVi1E5eyqHKmOzcKtWTxn+gqmi0FGmeNThHVVJF0rj3DwqUXq+PcPCh0hIutsz/SvTbmqiNILBEHuHhUg0gudu/gPChcRllpNqTHTlUttowk7YqojSC527+A8Kka0m553cPCr07A3uFXrZQBgbOrh1zQvBVh3SjmPDiEEzGFPAdFUdJ3SgrI9woWmMSVHSnhXBdoWu7UTt7h4V4m7Vx7h4VekpNBVLlLN2xylwEFWUmT0bcqIfGVce4ULulnlUnfRRtFSpjElTbYCU5ADZXvx1PGhCxmeqvgOgdlFQpg3TL+J5RHR3AUw298FRvMTFDPiiCZKRnU1u2EKJSAD1T7atlBKatWPlChpulce4eFS214oKyPcPCqogef3H75Zf19NcpVQpd+vPPfwHT0V8L9fHuHhUosJPHOiKVn4sAchiPZn76WnL5fHuHhVgaSc5KMWU8B4UOnmEnyLahG0RlInhXIE0L+Or49w8K9Rfr49w8KqmXYZs1Q6nLfVvS6pwnr9FLqb9eMHFs6B4VY0hpFZIlXcOPVRpbA9SZVT2BzoIb1fHuHhU9tfLB29w6eihUdy2wxdDOY4TUK6HOaQWSJO7gPCvvjy+PcPCo47kvYMMKoXpsZDr9xqJu/WCc+4eFUtKXiztPcOnoo0tg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QSERUUExQWFBQWGSAXFxgYGRwXGBgcHxoYGR0cHBgcHCYeGhwkHh0YHy8gJCcpLCwsGB8xNTAqNSYrLCkBCQoKDgwOGg8PGiwkHyQsLCwpLCwvKiwsLCwpLiwsLCwsKSksLCwsLCwpKSwsLCwpLCwsLCwsLCwsLCksLCwsLP/AABEIALsBDgMBIgACEQEDEQH/xAAcAAACAwEBAQEAAAAAAAAAAAAFBgMEBwIBAAj/xABQEAABAwICBQcGCAsIAQQDAAABAgMRAAQSIQUGMUFREyJhcZGh0TJSgZKxwQcUI0JictLwFTNTVGOCorLC0+EWJDRDk8Pi8XMXg6PjREVV/8QAGgEAAgMBAQAAAAAAAAAAAAAAAgMAAQQFBv/EADURAAICAQIEAwQIBwEAAAAAAAABAhEDEiEEMUFREyKRYXGh8AUUMkJSgbHRFSMzosHh8ZL/2gAMAwEAAhEDEQA/AD1ihjkm8mZwJ3I80VU0+GQwoJS1JgCAidonZ0A1NZ6Ati0gm3azQkn5NPmjooNrdoFgNpDbaGllUhaEhKhAOwgdIy31TLFpyzRygOBMxGwUpXDAcvwiMi4lJHQMM++my0Uv/MAxDKU7FdIG6eFJKNIlF1yoAJC1KAOzMnxoKdOi7VqzatB6MZDZUG0ytZKpE5xumfdRJNk3+TR6qfChWrN0tVs2VoCFGVRnvJjujtouhZmrw4pxgky5yTlZnGueH++kJSIWhsQBlCWxlllmTXPwO2aVLuVqSFAIQnMAjNSjv+rVLWy5m3dV+UuVnsJj90Ud+B1g8i/hTJUtIyBJ5qJ2D61MfYVB82PJs2/yaPUT4V4q1aH+W36qfCpw2szCCYyORy68sqgexYTA3e+PblV0w7RTetkKScgIzkACIz3buisju0j4srIZlsbBPkpn2Vq2lFLbt31lChhaWZIIA5hicuqss0wMNvH6aPVChQKNAzfIYtQdHoValakgkuKiR0IHjTS3at+YnsFJmqGmC3apQADmo5mNp4RRsaeUPmJ7T4ViyYM0pNx/U1RyQSSYY1ismxYLISJLjQGQ3vIndwBomzbsgQUtSOhM+ylLSOsRdaQyUJALqDIUSclTERTM9q9buKKlstqUcySkST0nfTcGOeOLU+dgTkpO4lv4s15jfqp8KChDanX08k3zFpAUAMwUzhw7BhOIyNuPoFW/7LWv5u36tL7WhGVvXCFNIKG1pCBnzZCpA6MhT7JFeVjRb2Tcfi0eonwpH16t0puWISkc9GxIG/hFMjWqlrH4lH7X2qUddLRDDjKW04UhaVQCds55mTuqABVm3Ti8lMfVT4VPd2aTASgdMpT7hS9/aUpP4kn9ceFSp1y4sK9ceFL8GfZh64gbTDQF06MIGSco+imi+o96pq6UW0NqlgyFoChHKI3HfQTSF9yr63AkpCkpyOZEADd1VY0HpEMvpUQSC2pOX1wRt6qvIn4bS5iU14g9ykmVNoOcnmpz7q+cLUZNI9CU+FCE6xtkeSsegEdoNSI001wX2f1rD/PS+yav5fcKNNsKyUygyIjCnfkM441lVugYRlu958K0VOmmQQZUP1VUhGOdGwKIHViUfYRWjhnO3rVCs2mtmMui7FDjYUppC9ozSniTw6aKWuhrdW22b2x5KaE6G0y021gWsJVM5hRyKU8BxmrydY7f5rqO8e0VnySyqbSXwYzHpcVuUvhG1fQw2wUsJZJW4lWEJzGFspkpJ2c+PTTLo1sKtmlobbK1NpIxARJSNpih3wm6bt37dHJvIWtLgVAOYBSoHLrIohqm5NiweAw9iin3U/hZSliWvnuLyVq2L9pq2yEwtCHFk4lLUhJJUdsCOancEjIAVR1g0BbpbBDLQOIZhCRuV0Vec0m6tRFshCwjJS1qKUlW9KCEnERvOzdxobpy7ui2MTDQGIZh6dytxRWlAB+00q+G24s1nmJz5VrPmjpoDrLp08o2h5pTEg4cSkqCiTESkkA5bDtpzs/xTf1E/uikX4QXhLkgKCUpBB9b+KiBewNdcgLPAE9gpEsLElwBYUlO8wRu4kcaZrG9bLacV4tsx5OEEJ6JKO+atFTCtukT+x9mr0bbMkMmmSbV107j9oBppu3aRjSIQn5yeFEVXDSUlWNMAE+UDs6qylVlbH/8+epKCe5NfN2dsD/joPShI9qKNau46XEQf3F8SvrO0oWzKYJOIqVGcEyf4q0b4HHEs6PXjJQXVqzSoJWIKQNvGKSQxbf/ANIdjfhXKrW2P/7EelLfhVNWZoS080bPc6aSpwrSpAzkSUkgwlMzxISJqE6Vy/GJOW/AZjMSTnkcxWLq0fajZfp9VHhUC7ZndepP6qPCq0j1nh+BfE07XHTZVZutlSVFwYUpETzikE7Z7ZrLtY2SGUDI89SjGe0Ej314bdv88T2Iqu8lO66B9CaiVCsmRTaaVeoyaqWjXxVsqUlKzM5pCtp2yJosbVn8qPWTWfFP6dJ9CaiUDudT2JqvOuUjZDjMMYpPEn7bY8XVm2lxjk1BUugGCDuUc46hTg5pR0KIFo6sAwFBbUEcQCsEA9OdYr8ZUiFpeEpIIjCDII4Z1vtsuUJPFIPaBVO+rFTyRyS1Riorsv8AYL/Cr35m96zP8yl5i+WHbhYt3VFTuaU4JQROSpXE87dPknop4NK2jXJeuxGy4OfoyHog9tURfZf5ErOm3I/wdz6EoP8AuUn673BcWyVNraONIwuABW3bAJEZ91aSynKsv+E99XxtCE7mwrtKh7qgu6LQ0EgmeV9GXjXjuriSPxn7P9aScbn3J8a9C3PuTRKeVfe+B0frnBdeH/uYWubPA+tAMwkZ8dkZUR1fZS3fWpuGypsElaCJxAc6I2Hq8aWkKdGYHRkTXSrh4kTJjZJ2dooWm1V7nNlODy6lHy3yvp2s2nTd6ycCgpDz3PBdbaDOFslJQBKCMaYiSg5KUMsVD16UZKio2bBzBSJISYRgOMYIIzKoSEAKgmSJrKUvu7ge0eFSC7eHnjqVStE+50cfE8ElUsUv/X+kamu9tOSKfiaCcISFHApQiMyShONRiSTGZORmsyIjGD5yu2ED3mohpO4G9z1qrC8cCsUGZmcjnl4CihGSfmZn4rLw00lhi13tph2wsVOThjIDblvV4VaVoFzzR6wpeTp58bCodQFdjWV/zl9gpviZFsqoZglwPhpZVPV1rTXxJ9O6NWgYlJgREyDvnceinfUF3FYkeatQ7YV/FWeXem1upwrJI+qKvaE1xctW1IbSlSVHEcSVEgwBlChwFVcpbyM+d4FP+Rqr21fwNhtGwkBKQAAIAAyA6BVLWRPyI+uP3VUI0U2q9Qlb5hsAYWkKIklIJUtQIM55JnLfNe6c1aZQ0CkLHOA/GOHcr6VUKD9roRwtI/vdwOYnL5PLmj9HWc67KdbLqVKLyFKgLMBYIMQoAAEZbQBWp2elWQ038q1khM/KJ80dNZbrncSkTniVi699WCyFb6ktBJUcKBMZRzEu7o85DZo5a6KcKUk3LskCcm9sCfmcaA6Oecdwk25KCFbFA4sWHzliMx95o8i+cH+Q52p/mU1CHZOLRTRxF5xYCVKhQQBkJmUoBqjcurJnGcYwNJVAJSVvKSogERJS2Kmu750oOG2WokEEKKRkduYXUNg+slSnLVYzSoBJSqCMWclwZyo+3fVk3Cg0S5+dO+q1/Lrn8EufnTvqtfy6rt3d4RPJNDoKlg79sFQ3Axnt21E7eXac+QSob8Cz0jYvD0H75Qm5Yc0W5+dOeo1/Lqu/opcf4hZ622vsVSOlb3ObcbcoicuMr3909ArpzSFzGbTYPDGSej5sd/ZVE3Kz9isH8cT/AO239iqd44SCBkCANmWZWDu6R2VYc0o5JC246UJB7ycqE3GkTJHJK3Qeog7PR95qmUrZGq3UrMKgEmBgTkJMbq8asji5ypGZPNTnAJ4VONKACA3AH0Af4a4OlRnzYkRkgA9uGqJuVL8wk/WA+/ZWzNaEfCQBeOAAAfi2jGQ4p9tYw9chwhISZKxx847o6e/orfvjKPPT6w8aB8zRj2QJOibj89c/0mj7qWbGyeUu4KbgoIfUknkkKxEBMqM7JnYMqeQ+mfKT2ilbRRA5Y5c65dPYoI9qTVDvuv8AL/JZZ0fdxleD026PtVnXwhMuJu0h1YdVyYMhARlKssIJG2c+mtcYUIrLPhRUBepn8kP3l1ELfIVTb5SAK5DJ4J7/ABqzb3iBtAV1yPYR1VKL1rzE+sr7dEI3IE2ogTvHT09NeKYjYO8jfUzl6g9A3Rnx4nprpF2jOYP60GoTcrHFw/aNfKKvpeuas/Hmt6Vdv/GuhdsncqeGID2o9tQm5TC1fS9b+leY1fT7R4VeDzMTzgPrCeuMH3z3Z1yp9jiv0Ee9AqEt9iJm3UvYSMyM43JKtw6O+o7pCkGMRPVHEjh0VfYu0JwlOIjECZjZsMbN1QPKSopkkQIMDOdu8jeahVlDlVdPYKst2bhE5Rlw3hZH7pqXk2/OV6g+3VlF0gJKZJyEZAZjlBuJ8+oiWOepOlEtWpxkk48KUgSpZgZJSNpojp7WBJbA5K4ScQ8ppQ3Kob8HTLauVWACqYCt4TJMDhTLrEPkR9cexVCPjyLruiWBa4uQZnkZ/Fo8wfR41lendF4AMKjyYxHAcwkxuJzA6K0TSOsSU2gxM3CE4EJKlNEIHk5kgnLpilO/wuoxJIUmDmM+FRkaB2h7FgNpCw2Vb5IJ76JJsbbzW+6jnwc2qXPjAccwtoUMCQlkbSsHNTZJySKeW9WbZZHyhURmMmD/ALNNT2FuPtMwTo+381vurr8G2/mo7f61q1jqbbIWFFIWEgkpW2xhMJO0JZB791ALIocClKt7NKG0hS1G1bMSYAAjNROQEjYc6bDHKabXQB0trEwaMY3JT2/1rk6NY81PafGn78GFR+StLJ1BgpULZpMpMwrCqFJTIUJIjmnM7a9RopwZiysgBvDLEDIKzOKBkR2ii8F916lepnS9GM8B6yvtVTc0Y2Rs/aV41qp0Y+THxG0O78SyROLDE4omZEbap3Wi3CAVWNmJiDyDAJkYgmFHyozwxNTwG+sfUl+/0Mpd0WnPyvWV41Sf0X9b1j41qN/Y8hHK2NmnFMTbsnZE+TsIkZHjQ3SzDKm04WLZpagrNFu1+Vt0zCkHOHO8+isuCWOCm6r2Eg9T0qzN1WEb1esfGoTaHzldprQlavNx5SP9C2/kiqWkNXm8SecjP9CwN/0WwKya0PeKXcUNGaOxPtJk85xIzJ4g1s69VbST/d2vUFLWr2hG0qxFLailacJDTaFJgOKMFCAZOEDfv40fOuFtnznOosuj+CquworTsejVW0n/AA7XqigSdWLaE4mmlklSsQCoIK1qEThMBJAzA2UdY1ytkrSStWW7knJ7MFA/7Q2yAhAdJCJElpxGUyMindS3NqSSWwxJOL3CDOp9oR/h0dqvtVnXwkaKbZuUpaQEJKAqBMTKgdpPAVorWuNoBm8PVX9ms/180s2/dYmyFpDaU4oIzkkiCBuI3U+EdTpC3yFMMnjXXxc8aknpr4rPGn+A+4ncjFqePdXQtVcR2Ve0Ro165dS0ykrWrYBwGZJJyCRtJNN6vggv+S5RJaXzQsJSs4iCJgBSAJ6JqnirqTcRPi6uI7K4Nuro7Kv21m646llCVKdUrAlEQrFMRB2GeOzfRtWo1wSUtu2rzqQSWWn21u5ZkBGWIgTkkk5VHirqRWKXIngOyvcKhuFEdI6OdZDZXADrYeREGUKKgCY2GUnKpHtCXCbhNuUS8rBhQMKp5RKVIzBjMKSduU5xBqvCfcm4IKD5orkNngO+jC9C3AuTa8kS+FYOTABM7coyIjOZiM5ir99qPetNqcUyChAxLKFtuFA3lSW1kgDeYyqeE+6L3FnCeA7TXhSeHfTUj4PNIEBQtVkEAgyjMESD5fClrFU8JvkS2PGoFw422Q22XFrGWcITBMlSt3Vvo/pxm8DQxOsEYhsbUCDCunMbaRdB65vWqMDaWyPpBRO2dyhTTozWpy8acDiUJKFoIwBWeIOzMk8BQSxyW7DTG7TSv7qyOIR3I/6pLu7JKcWEBBXhkpHTtjZso5pq+uUts42UlOAH5JeJXkpElKkjuNL93pNCk4swM8lApMhJyg76UwzrQV2003KnAFKOYIiOEGTiBmZy302taYaS4h1LklHzQDCugx6KzlF+jlMESnEAD6B2UxW6UcZG2h2W5EmzUWtaGnWHilULDS8swRzY9pj0ik6z0q40VcmvDMTkCDBkGFAiQcwdoqpoq4QEPxtwpT2rB9xNV1O513fo9KeNt9zDxFxmqGBOn31JILpgjCdkqGYgqiTkSMyYkxVhGm31GEuEqWsECE5rKk4fm+cEZfRFKx0gpJjCVJ6No8a9auJghGCNnH+lZJY8mXiHBKkn22r3+09JGPCYOCWTyyk11e9vpXs/I1S40Y6AENuuCFYSpSQR5sgKQkhSlrVCgSCJOLdVFrRbxUoruE4cWNwhIkSknElakQg4Ep2RAUn0oYvVece2o3bw+ce37/cVujwc0q1L0PNvOuxf1lfcL6kOrxqQSkwkJAMyqAEpnnE86M9uyKpXDo5NIMYilEDeQXWCY9QVTW9JkmenfVq2QCE7hDc8ZKrhWXqUr6RShhjEPhvNNs75M8KifbCiCoSR6I7IplZZQpEZR1x/WhF3o0BZhRA+t1V5+E7dHRnGlZPq+wAFQNq0n9lzxphil3RbeFYIlSucQMUA83ZmeMZ7pq6nTD/5k9/qMn+OniQqG8wffXLzXXntzqgjTD35k8P1mvt14vTDv5m/2tn+OpZCdyRvPaayXX//ABqultOfpI91aQ9plz80uOxH26SL5oXOkVJW2tALMFKwAcjIOROXT0GjhLS9QePH4s1Du6Ec15T8rUNrdNcHUFvpq/rnsOn/AAbJ+JDN8BbjSWbkrU2hZWhMqUlKinCTEkgxOfXQLUzXS9dvbZhy5cLSlpbKRhGUQBITI3b6t6uWbujneUYOJJycbV5Kx7iNx3dIkU3XfwhKWmE2ToUFIUCpaMPNWleZGYnDGQ31FxEXbZmy/RnEY2klfuFjX99Gj9M21wElfNS45J5y+c62rnedgET0Clu0tNHNOpe+POltJxBtDLjdx0JDk4Eq2DGFRtohpfQDt46p+5cKnFcBCUjclI3JHD0mSSaonUNPnGh+tLlQ9fQ+Zq3R9f67BLFohpu3cLduG3OWt0OKSsLXkFrTJThKTllJPTRR3WuzS8u8UpS3l27TCUMjk1NKLAQ84krQUJwxyadvlGMgDQk6hp849lcnUMeean1mPZk/g2fugkzrLZLVbOpcftnbXC3jWEPOOskKSPJQEKLYMQoDE2SJJAqyi8swHC65o0ILa0g2aLhm5JKCAEgAJEkgEK5sEg0D/sH9OvP7BfpKn1iPZlP6IzrsHtJXdrcobVi0XjVbtIWp9Vwl5KwylCvIGHmkZdVZi6IURIMEiRmD0joptXqGfPqM6hq88UUeJigf4TxHsFSaLavNJWpYUVDIHmqKePDbtomdQ1+eKsjQAtWipRlRUBPAQTHd3Vb4iMlQrJ9G58cXJrkPek1SGhwaR3ikW9hCVl4FxOMkJBAIxKAyUQYnOj94q5SRC23QEJyUnkz5CcgUkjok0v6XfbKkpeK20EglSEhcGVGIJE0lmM60MbV65SlphxJJJHKPApEJKs8KJ3HYOFMNxYttnNr0odj94D2CgupVxo+3ug4VOPgBQCHEJbSZymSrb0Z1qNv8IFsmOTs8HA4EI7FGJ7aVl1J3tXz7UacOO42lJ+4WNE2QdXyTTDgS8QFLWA4hMSqThKSBlx30xj4PZBBDBG+G3B/unh3UVVrk8oSm2dUM42FOwxs2jqNcJ1gvjssctsyrfkfmnaKPDlTW7Xr+zEZFvsvn0QKHwYcU2/qO/wA3r7K4/wDS8yM7dJ/8bscPyoO6KtjXu7/NUHOc3HP5NRr+EG5BBNqM8pCnTu3EMdedMWfG/vL1K8KfZ+hcR8GjWfOB4w2Y7nqq3vwfkHmLThje2udh/SncKu2+uT5EJtwrqTdHdET8VjiPfUtzrFdZFVukDLap5MxJGRtxxn0dFX40e/xB0SumhUvdR1pCpcTkJjkldf5Slqx0y2pErS4qcKkkBCIgORMvK/KK7BlTlpLXHEFhSWklQKcluqgkRMC3M+n00jtaLYSmBcgkCCORdmfSkUrJO+THY4U90Ejphnch+ekNH2LFSI0q0oQptyRJxDkwT0c53DPUJoY7YtAwbgCNoLLyY7UzVT5JJkXKMtnNXtAnhxrM9XRL5/M1LT1b+fyG/VZ9pU8lyglxRIcwgzhGYCSRGe2mgUj6rqwgqQpKj8ocSkqCZ+SgHLFG05cdlFvwzdeZbHqW77261R5GKXMYhXiqWzpy6/JMf6qx/t1z+H7r8iz/AKyv5dECHHk1kvwitFV9AMfJJP7SqeHNYLjew16Hj/LpM0i8q40hK0BBDYEBWMEYjnMDiRHRUIwANDHz+7/lXo0Eo/5ncfGj60VykZ76xPJM0UiGy1PccwhLyZI81X2qJam/Bpc3zCnW3wgJXgIUFkzhQraD9IVTLxH/AHRBhxy3bSpAXgISSU4oBIAzgdVAnl0vft2Ck1aoNj4EL4bLlH/yVF/6L6QmPjCO10e6qqtOvR5R9dVRL1ieTniPrqpLll6P9P2CTff9Qdcaj3zd8bTl5cwFYhTmEgNlcDfMAjZtpLGlrj8s766vGn1jSbynfjBUoOIEAhRkAgjytuwnvpe0dqlyrTjxdbbCCuELUEqXhRj5g3k7AMtu+DG/FJ/f7L/IuUpv7LfxBbOnblII5Rwz5xJiM8s8q6/tDdZ/KL4eUfGnTQ+gH7dtZYdtFcu2EqxL5yJlWwgDEnM5yJAMEolPVkNIuBzDesYuUUyoHkxj5mNRC1N5p+bO8jgJpjlHsVry/ifxEX8PXY/znfWNGNAu3tylwodUQiM1LKczOQyIJy2VcX8HTmEEO25MbOVHEjaRG5Jzjys4gmrWgrNdot9hUBSVJxAGRmkngOilZ8iWNuFWHiyZXJJyfqxUc1iu0mC+vto1oXSTzza+UcUshSYk7JC59goTpOw8lXGaKaGeCUEJStcxOETsnq409U0KefJy1P1Y4PvSmegeykTW5eaE9J7gke80yItXAhJ5dRTAlKkpO4ZYoBFKOsyzyomMpIjhMZ9OVRcxQe1FbbU1dhT3JulkBpIdDKnFYwopCjtkJiN80U0fo0NtzyfJqkRKnyY/UwIJ9MdFIujGypxCQJk7BwGZ38AabQFp54bdQg7FAKCSNu0DCazZdUXsbOGab51sFLDSLzShgU4c8/k0jL6wXi2Tto7bay3bmFK9nEgqG4eSR/FSgNJhDC14gXBJTiiYCc+k5z2Vxq/rctx5pCkJ5ywJTlHOG4zPbWfJiclqpDlxDUtMnfv3NYKBhNCre4RjhwwkceM1dywbB3Uj32lUpPOVhlRjYJ45EiuXCDlsaHKkx3f1pDZIYDaRsnACT0yRNV72+duUALWVJO4gEHPdtApRTcuYZ5NSgd+UeinfV6DaJKhBI2cMzTmtCEquwu3ujW0gQDO/hNCviONaQoqwwcgY2npPsq5pvSK0u4QoBOR8kE59MVSaWsEY1SYEEADKZ3g1Ja1C7NOHTKSVEzehm8CpSkncSZPsz7apacswptAymfN+jHGrpVuk9seyKGaRUJHdzjwjjSMcp67s3uENNUGtUrlJaKdpGJRHQS0kd4PZRxTHTS7qpaKwrAISVIOE+VmFpOaQZjsmTwyLpsbv8qx6i/tV6TH9lHlcn2mWeSEVG42K4Nndefb+o59qolWF0fn2/qufaowDlwUtlofhMdLQ/eNMK9HXXG3Poc8aB2zTg0mA7gxckIwTEY/pZzt7qhCQayvDen1f612NPOnzfV/5UKCZjMdtXE2auFZtUxmxZOm1ZzE7oRl6ed7KsaQulISyQE89AUZTOZAOXOyGfTS1pF0pVhyMkJ2HeKM6zXhQxaEJScTAzOKRzWtkGN+8H0UMZTcZbjGo2tjpWkHNpSkA7JQQD1c7OoUaQcUCcCcI34FQOs4oFLr2ml4ZwjsPRUbOk1yeYhUcQTvjLOKWvF6sJrGN+jFl0LkJBThiAYzKtoxZ7OIqJ19IUUkokGD8krcfr15qKsqS/Ig83o8+g+nEH4y9OwLVHbT5TlGCYuEVKTCDl635yJ/8Svt1KhoKRjHJ4MJVPJHYkwcsc8aA5U0aKbxWsfo3R3z76vHkc7LnDScWui1uNF1CW1IG1WCM+ork9lUeVGcFGf0FDP1qdtVED8HlJ3yaSHmvlFAZx/3WLFxcpycWlsMeJJXuRaW0fzBIHlEZCBv3VMGQhoEcQO40V0y18nP0h3iPfQq7uFloQ0YxDMqA3Guq1uY0XUoCmkxM4Rt6hWe6aXLx6h7J99XBrW/hwymMMeTnsjjQS4fKlFR3+EVSQVj9onVZoWttckqxuuupj5uBDYzGUziMbYimCx0EyXPk33f1CpkgdeKOGVJ2rWm3nwzbEpLbAWWwYTm6tGKTIxHhTL8eDMpCUBzCggqVzTJAICVKw9JJ3CZAFKacd2aoRU4yafL4lPW1wIacSXHXNvlrSVHNCc1YMXzt5NQamamuuJReobPItrkkuA+cMk4QclQPT1xLpTRiLkKCXm0AJzXgcwSVJMSlvKcI2Agewxqrrc4wx+DFMoKZJ5ZC8QVCseRTKTnAyOygzTWlqPzsJwxafmW4Z0he4WF5fNO87Y40vJ0Zbu26VrWSsBRwquGQAoQPIcGPPIwN0ZzRO/CnEcmgYlrISkDaSVAAVoOrGp1tYslaglx5IKluESRAJIRI5oGcbzv4DFw0ZdDpSyYoY25bu9jKdMaLt2WgppRSVKgDlGFEjPMob5wEDyoO3MDKnDV0YbRsE/NB7Ri7M65CMeK4fSXHVpxKOZjIkISNoQnIAA7pzJJPNoIbA3DIdWwe6m8fg8OKbe7EcPxSzxklGqfP33+wG0nqcp5Bug6YPNCUjEeak7pG1QA6u8ZrC8UKCRkUtAekJNSXekPiqnlIUErUmJIJI5vZGQMRtG/ZVHTVyh1C3mzKMBAPUmNkCsdWlfI1Y9n+RTSgAIPKOqXKZClHDtE5b99RaSd5yevwqDlVBaUqQpskBYCt6STB7q5vl/KIHE+8VrzLVkXlS9xeGoQbjJu+4/6rWpgkmEwRPTjSYjbsFMJYHnDv8KRU61G3PJhsK3ziIMndEGq+kNe1qaWEt4VFJAUFbDHDDW/EvIjjZH5maEGQfnJ7/Cvvi/0k9/hWK6squG3eXCilKc1gqIxjgQePHrp1Gvmf4r9v/jR8wXtzHNdtl5Sfv6KW7nRa06RQ5AKFNBOIZjEFEwd4MZ1SGvfFkx0LHhUujdag+8hHJlJ2zinZ6KuirEO000S5CsJExJy6BEH7xTswlJB3EDx9FZm0+jlAMKvL24x531PfWzotEwcsoOcjp6KGUV0Ktird6NBW2o73QP2UmiWn7MKtbQH8iB3Mf07am0jbjCmDmHArMjgnqrzTr0Wdmr9Eez5GubBy05PnqbKVx+egts6BQQkgqO/M8doyG6KmVotIcd27Yzjzk9FSWb2HKfnHq3THbPprm4uCFrOfOJjpgisviZNVWOajQW1Pt4U8BvRPYVD31R0/Z4XX1mIkGTkACQCSY2CZ9FX9RXypbsiPk8vWT41zrJo9SzcJCs3EgJB2A4U+kZ1tzbYYt99xOP8AqOuwo29yHFBACJzzDiVHIEzAE066Et/k0j66e1ANZ6xflpxtRRAKcQATBWCMMkyQCNsZDtFaToBwKSkgyMeR4y1lTo49GalyaAlLVC33ONH6WUhnAylLxA5wDgBTsAyAO3nbY8k0Jt2lKWsqbwT0zJMzu3ZVW1OJQ8+OI9iyPfRvGArcT993o7qxRgoS2X5j3LUiS9bCmQTwSfZQq5aIZGzyhv6FUVeX/duMIH7OfupX0rragtgcmryp2jgfGuwc8QjsPVUJqZQy66jLRmN9WWkXNHMKdWlpAxKVkAMjsJyzHA0Tu7Z20QEvJLa1c5AncMjiHDbwqjo9t9t1K2QoODySkGdhHjU+kbW9uF43W33FRAJQomBu2dJ7aDytBeeL2OLfWFxKCISoSDmIzg580jOMs9xq1b6zFKm1pkECHAQDi5xmMhhGGMpmZzqtZ6uPLyU08AdhCMpjLEVEADpr5WgXUzhaeVnAUGlRwMEKII7ZpbWO6Gp5KNX1G0m29fWwQtKpUVQCMWTa1Zp2jZvrX0BCgU4grM5ZbDuPo6q/LWrDlzYXLd0hh1SkTzVNKCSCCkgmNhBIy41ouiPhZfccKG7FpJKioqKljEpRz2oJKid3R0UlRjjWz2JPVJ8g5eaNdtOUDjanAhtaWn0oUsFJSIxYZ5NUJSDIAkEgxQ7TGlE2lryigVBMCBEyTA25V5rLrfe3CXLTkkW5wgrKVKJIViASQpIIGRJG8ZTEywOWQwQSk5Z5jhWbjeJU9Ke9cx3D4fDg66v9L/cwbSmsnKuvKCSpK80BUS3lEgCRMZVzZaTcLCm8RKSkgCBx/wC6HuMOBRkKJiZIOcjpE76ms3AlEnFMxAST37K3TgtKpdgcMvM9T6BFd8pxxK1lZUAEAlMAJEnOBtmvXFKU61GQxgftDLriqfxFbhKm1kidkKEe6auWFm6HGUqQrJYVI+tnJnZBNLyyjKWp0nXL/o6EZRhpinV8/wDhe0s58qqdxH7ooUm7CpGZEbvmxsmYojrABie54SoRCTMqyAMQIBHTS4lcJPOCZz2eytOH+nH3IwZF537y7o27WSoEmPf1ffZV7GJ250G0Us4lfVk1p9z8EjqELcL7RwIK4wrzwpKo7qZQDtighWXTn7KI6rr/AL0nqV7KBB6i2qi5uk/VPsqAhq31Yt1GRbyZmRi9xpqs9HZEqxgQci67OzgVRS8NKuHKY6qtNPFQ5xKus1nUxjifaU0qQUhBwpxgZbTKfGK6068v4jaYSqSkjLafIobpIZj66fvlV3T+ej7YnzTx6OHVWTG71/PU0tVpFs3ZwpUoyUnMneABvPRVe8fxOkgiIy9IPGg2lFYFKIIxQD2mJg7aFG+WTM59QHsFMjg1boqWStjTdQlFLzkQTgjM4RGJG+Dx2Ua0ygl0xwH7opN+Da7ccuHEgjFycgnoW3OzoBpr1mXClK2Qif2TVcVFLClLuVgb8TbsIl3oK4UBht1Ag8Ewd0CFZDf2U36ktONNlL4KFcriSnacOGN0gZyB6aykuHj7a0fUdyG8KjhUOTjInatZn9oCD5u+t1q0Z96CujWG0OrMETi50kTKgriI7K9UGg4pYxSqAZOWUxGRO80ORaYbhSgoFONwxBEBZTAz2+TP63XAbRhWm4HyiynEoYSokbD07jFYXocmkaVqSHMCWo6xWX345qfvurT7ZfMPQo+2s10k3mRwUR2SK3rkjL1AW8V2wOdUINTWx51DLkHHmGrVOyi7LUnIgQN/9KEWi86KIVnXLyczdF7F+3UTGcemrHKKBjEfQTVNlVTpOdZHzHJkzjyiBzj2mgrSDzYJ+ce1RNGEqFULZHNR9UUcG1F/PcF8yMIUpSucZ5smTPztpnpo1blYA+UV69C2xzl/WSP2autmpk35lwLqSrMhas/pHxrx9bhzLiieldQBVclVL1MI+cbcBkuTHT0dIqVl/DjJxKwgKyGIiASSABO6agJ51UNYM7d79XuNXCKlJJ9Qpzaixc05ch1xaknHjMg7IAGwg99CCYyNeY8tlesuAKBICgNoOw16FJRVI43N2y1o1EkndEE9ZrUL/wCFG4UwsH4pCkqb5odxEKSUyJVwJMkAbOo50vSKXFLKUBtJ2JGwZRuA6/TVFa8K5A+/VU3Kumwkkii2qi/70nqV7KXEO9NG9U3P7yn6qvZVlDM2mitk3Xtno9B2g9tFrezQNiT639KzrEw7FHTFzyd1zlBSMKTgIjPiCATNNDjLTtlbyObnhy6VbvR3VfVaoI8jtP8ASpXrVPJITGQJgTskqnP0mkvhptSqlfL19w1ZUqvoZPrnotCHBhj8UVZQJhQG4DjSgGs4FbddatWzhlbRJgp8tQyMcD0VU/sHZD/JM/8Alc+1WjDjnCCUmDknGTtIUvgpMXv/ALSh3g03ayOKCvxQdQUAFIVgV84HM80iPTVzRGr1uw8Ftt4VQROJasiOBMVPeaGZeVicRiI5oMqGQJO4jiavLieSGkHHPTKzIHWGErAUk7cwDijoyO0e2nfVi5aWXOTjINk+hR4k9NHlapWkzyCeuVfark6HZYSstNhBUM4JMxmNpNEoO030KclTSB92U8ssAZhR2H07KXEoWm5GJMJK8juiacLvV+2ccU4poFZMlWJQM7NyhUhsEAQE7OJJ7ySaz/VmpOSfMZ4tqiC3PNWOkewVn2nEw44P0ivaqtBWIkbJpA0+PlV/X9omtSVJIS3bsGN6FWMwobOn7NENEWSkKkhtX1pI7wajacMDqqe1Wd1DqLGFv6jHoSoewRXShPzGx6PEULbePGfTUvLnjQua7F6X3CCTHzUff9WpEJ3wP2Y/coclzprsPHjQuUewVPuEwkean/4/e3Vi3t2sgUDLhyQ2fqCgvKHjXTKzO099WnGuRKl3GZWjGIMNZnM5jq6t1UnbdA8lHemqayY39tV+X6aj0fhRa1dy05lng9njVdb36M9/uVXJuCa5LtLrH+FBebuz74x+j/fPsVUjRSqQUpg7ZDnVGSjUIeqG5062yCVEEjYkbT0b49PTVqMH91Euf4hO03ZpbfcQnyQohO3o45x151QSgnYCeqidzcPXjkxs3AQlPpo3ovRQZ4lRGZ2DqA4U+xIqW4JUAASTkAMyeoDbRO7s/k0pz5eSFN4VBSYKto3HZltqFDZbuwIjC4IG7ygR3RTfcnHK1BBWpRKjhGInpVtq26BaE9rRjx/y19hHTRPQNi+h0LCIyOZ2Z+mjCj0AeirGjclZ7DkeNVqCoZLK7VGYT2Hxq+1pBX0fV/8AsoKi6CTu+/VUn4Rzy+/sqaiUH06QVG0D9X/ka+XfqG8xuyT7M466XXdKKGcd9WTdkshUZzG3rqay9IRVpBRJgnsQP4TNfLvVEfO7Rn+zQD4+rd7cvTn/AFqH8Jr3QOuq1omkPqvlz09cVx8bcHziOzwnvoPY3qy4kKgg1Z0q+UlMdNTVtZSW5fN67Hl+zwqvcXDhBlRI9EeyhDl+qprN4lRChsBnj2GqUwtJdVerHzz6I8KhXeLPzyes1Vv18/I5QKruE8ajlvRVF4vzPNT3+NL2nENkzghU5kE55Hpo0wJoNptPtHsNXYLA6Ng6hVi1E5eyqHKmOzcKtWTxn+gqmi0FGmeNThHVVJF0rj3DwqUXq+PcPCh0hIutsz/SvTbmqiNILBEHuHhUg0gudu/gPChcRllpNqTHTlUttowk7YqojSC527+A8Kka0m553cPCr07A3uFXrZQBgbOrh1zQvBVh3SjmPDiEEzGFPAdFUdJ3SgrI9woWmMSVHSnhXBdoWu7UTt7h4V4m7Vx7h4VekpNBVLlLN2xylwEFWUmT0bcqIfGVce4ULulnlUnfRRtFSpjElTbYCU5ADZXvx1PGhCxmeqvgOgdlFQpg3TL+J5RHR3AUw298FRvMTFDPiiCZKRnU1u2EKJSAD1T7atlBKatWPlChpulce4eFS214oKyPcPCqogef3H75Zf19NcpVQpd+vPPfwHT0V8L9fHuHhUosJPHOiKVn4sAchiPZn76WnL5fHuHhVgaSc5KMWU8B4UOnmEnyLahG0RlInhXIE0L+Or49w8K9Rfr49w8KqmXYZs1Q6nLfVvS6pwnr9FLqb9eMHFs6B4VY0hpFZIlXcOPVRpbA9SZVT2BzoIb1fHuHhU9tfLB29w6eihUdy2wxdDOY4TUK6HOaQWSJO7gPCvvjy+PcPCo47kvYMMKoXpsZDr9xqJu/WCc+4eFUtKXiztPcOnoo0tg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86039"/>
            <a:ext cx="143715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http://t3.gstatic.com/images?q=tbn:ANd9GcTK__DPvM-iFR7189pQzH0Pi5JZeWRStYrPQjnTGJsoiiXe6YZQVRC0wt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86039"/>
            <a:ext cx="132886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40" y="4720129"/>
            <a:ext cx="1753720" cy="144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95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“Value” of an asset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Value is not the same as the cost of purchasing it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It means the capacity to generate human welfare in the future</a:t>
            </a:r>
            <a:endParaRPr lang="en-CA" dirty="0"/>
          </a:p>
        </p:txBody>
      </p:sp>
      <p:pic>
        <p:nvPicPr>
          <p:cNvPr id="7174" name="Picture 6" descr="http://www.hdwpapers.com/walls/autumn_waterfall_wallpaper-w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59" y="2761487"/>
            <a:ext cx="3018741" cy="1886713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tatic.guim.co.uk/sys-images/Guardian/Pix/commercial/2012/2/24/1330102256212/Recycling-plant-tellies-a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96540"/>
            <a:ext cx="3086100" cy="1851660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31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00250"/>
            <a:ext cx="2647950" cy="173355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Non-renewable assets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Ore in the ground is worthless if it is never extracted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Once extracted it is worth a certain amount, say $X</a:t>
            </a:r>
          </a:p>
          <a:p>
            <a:r>
              <a:rPr lang="en-CA" dirty="0" smtClean="0"/>
              <a:t>If we just spend $X on current consumption we have depleted our wealth</a:t>
            </a:r>
          </a:p>
          <a:p>
            <a:r>
              <a:rPr lang="en-CA" dirty="0" smtClean="0"/>
              <a:t>If we invest it in something with rising value, we can preserve our overall wealth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AutoShape 6" descr="data:image/jpeg;base64,/9j/4AAQSkZJRgABAQAAAQABAAD/2wCEAAkGBxQTEhUUExQWFhQXFxgXGBgYFxcXFxwcFxQXGBcUGBgcHCggGBwlHBQYITEhJSksLi4uFx8zODMsNygtLisBCgoKDg0OGhAQGiwlHCQsLCwsLCwsLCwsLCwsLCwsLCwsLCwsLCwsLCwsLCwsLCwsLCwsLCwsLCwsLCwsLCwsLP/AABEIALYBFgMBIgACEQEDEQH/xAAcAAABBQEBAQAAAAAAAAAAAAACAAEDBQYEBwj/xAA3EAABAwMCBAQFAgYCAwEAAAABAAIRAxIhBDEFQVFhBhMicTKBkaHwQrEUI2LB0eGS8QdSciT/xAAZAQEBAQEBAQAAAAAAAAAAAAAAAQIDBAX/xAAjEQEBAAICAgMAAgMAAAAAAAAAAQIRAyESMSJBURNhBELw/9oADAMBAAIRAxEAPwD2hyjcUdRyjqLSChCUQ6p2jMoAcQghTEpkEcJ/ZHKANygYNSlSXIXIEE5QlN0QJyYBOQiaEAGITHspCEKCO1K1EMpQqBITQjGyDKBkKIBNOUAhDajQOKoZ6CUTnIAUAlOSlKByokDkD0uSEoEEhhNKcFA5KBFKRKACkkXJILkPhGRKGpTlPtuuanATkJiU9qIaEgE7kwQASkncN03JUPbKdpQtciQKq0whlGRKYMQCSiplPyUbAgkiFFCmnCiKAAkE5CfugZrUxTOcnJlAzioyUnlRVHqhyUzigBQueqpnFASkXKMuQSApSonOT3oDTt2QNdzT3IEQkAmcUmuQEAmlMSlKqHSQgpIL0t7p3HCYGSne1c1IJ2uQnbCYFUPcnaUNUIabkBxlC4ZTyn7oBqJBO4hMXYQE92EzXnZIGU4GygQb3TN3RDmlsgeVGdkQCZ8KgScITsuSpxKmHWzJkN2xJ7rK+L+OuBspC6zLm+qd4xG5HRDTU8R1zKQlx9hzMLKazxtY9pLQ2kCbpyXdmnkR0WG4/wAUqNqUG+YXk5IxMj4vbP6Z5Lgq8ZbVaREQ+p6OYxgxzm76rTjeX8e40tQ17A9plrgCD1B2Q3rxjw7/AOQaulDNK5jSxribiSHWHNjR89yt5wHxvptVU8phLakE2u5xyB2JjMJHaettSXKNzlEXygqOQG9yC9QuegL1R0h6IOXIHqS9RXS1ycFQBykaVUFKcICU8oDlJqZCSgIhJCkgv24PuiLk3dC1cwdySYlJA9TOyZjU7N0i4oI3YGFJT2TFif2QJwTObKId07QoExuEkm7J+yBfJR7o0waqE5Z/xDqBhtxBmA4AkA942Vo7iFLzCy6XCLgATE9SNlV6rjlN1by6LWvDBL3z6WzjfYuVgwPiutXp1Gim45DnYPxWls7ZHuuvU6QO0oq6dxZUZJfMlpIz9Mj/ALVd4i1pq16NNrQ59YOpA5xdViR2tm7bkpfGldumojT0nOFoLn/1SII+eD2/e624XlvHl437Zbiusa0EMY2AbrhMhxPr35HrvkrlpUnHUY+Joa4iQSQ4gls89lwakP8ALaRs8ZI5Gdo6Loq6vyWisCDUMRIkgCQGmeox2VlceT38VxxDS0qrD6fWMATDmGYHviMFUfBuDvbrNNOA6o11zDMCZjsfSfktNpHEQ45843E9iNgM9VJxtrT5cA3HG9vQAkjIw44WrPtni5vC6egniNObb2z/APQ5Im1Q7Yg+xlfO/EaQo1XtLycmIJj7mRldvh/xXV01Rrg4lk+ps4I54691nb6Eu5uPeXPygvVF4e8RM1bHOYCLTBB9pBVp5qquhr1IH5XEHo21EFgHqRrlxU6inY5RHSCilQ3I2lBKlKFrknFEOSkhBSQaKd+gTAzsi8vdFSGFgQkIi7kicUzacZQO1IvHJM0ymceSgTeqJiTk5VBEYTNGEUJmtImdlA+IQxhJ4x80dwE/VBHaufXucGm3dUT/AB9og4zUdYC0XhhfTN4kFrmSI23jcK0b4gpOp30gawMiGgg43EEA/Va8bPpUtBkUIxmbv6uvzWPZQpUGObTa2173S7MkSTHXG3yUer4hqazT6/Ia4PEtAdbuBAkgmNndllPEPG30nUWUT5zqrQxovaKrfQAS4DAIntlbxw2mtL7hmgFPUitTFRtFlJ7nPeWuazMua0mCCSwCM4ON13v1LarH1n06bqT3OafM9WLA0OpiJaZaMdys1SZX0elczUPbV07qhbVN73lweQ2LiBbgEg9le6ugx9NgpONNjQLbctgAWtLTy32hTKeNsl25Xgxyy868v4lNNvklhAuEdxPxD3Crf4fk/wBQnHPczPyW28SH+UGVrfMp4aQdmySGZ3GQVjBWF0PwAJPTffssb03eOX6XH8Q8kFrDDQCzcYB774C6q3EKIYat0ktJcwgk3DLGzO0jkqQNcKljHnySw3AEy0uMEt6DY/VcGr4ZTDw2k8udkOJzJJJweWFuZdPLnx4zL246zfOuLgGVD6hnGT8M/dVx0u4BlwORj7ZV1U0JqttZUuMwcBtpDZIPOcEfJUjmGmYIIeO+/f6Lm9mM601vgLjY09Rzar7KbxORi4GB7L1GlqWvAc0gg5kZBXkI8P1K9AVqMOtaC7kTAy4fP9lu/CFDydKxtwccuMHAuzAW8b000oqKQ1OirW1ZUlOtKqrSjUXY18qnpVcwu2lUlBYtcpmFcdMrppuUZTNKMlQtRhAnFJEDCSI07XboXHCcDkk5YEbsJr/ohIR2wqgo6IS0fNOHb9UizMhFMApGhRRn5I2KAgiOygB5dypxsgreN8Yo6amH132MJiYcRPTAx815rx3xTV11OtT07/Lo+W+nVluxIMQfiJOZGwDe64v/ACn4ofX1X8Ixrv4ekD5hBDbn2TgwZDQ4Y55Wa4fbS8toBAeJhpN1od/MDXEzcQNozld+PD7U/BeBim3+Y8VWVGW2NL/RVa4Q+0H1tj9ePi2C23hEODHUQW20iXF0HzCXm2TkxIJGDEQqLQVhTdXunNPFtMS+0xTjZxxPuXHZdXhvxHp2vcHBrWx5dINLiT6fMJqAEgekDPuJ2W7bZr6TqOXxh4lIc2hpntmDcQDjaBkC2Q77hZYaNx1LK4wTUaHT67bmiZHYRknNw+dvxOkddWJcKVMBwLCB6bQ5hqOdDYquN2ziYAwIMnibThwpaZr2tLZaby+rVLRDXRkA5MggDliEy1J4p3e9r3ixqVWu0gqAhj2m54dAIf5huMzbHTqBsVodJqQyi1uJbgwYBIMHrkuzk/2K8+43ptfoqDDq2ti6ID2OkZBuAO5kbchldXBeNtrMDZ+B4YckC0xaScTjE4+HuuO25E+vomvVNCQ2s6pNPPpxMyd+o/6WY4lpK1F9tWCchr2ZadpAPPfK0nFuIaYVKxbXb5jWBtNwBAkP9bbgMekYIcTI+ua1epFWi30CKZcBa7Li9wN084IMA+5Xpy4cbh19e/8AvxwuWXl/SNweRMgFsgCSJBiR2XBw/WOJLC631XYEG6IkqfTaki4bwdyOhAPzXBqGTULRN2G4wCI3Pyx8l47dXTd4t9pdVrg2tLSMgXGJk5nmh/h73BpcbiJbIOZPwDGZKtKfAP5Li4C7NojnmJJ+qidwk0w2swlzWfGD8TXAA3N2lonfkQpO25PHpsPCrTpWGm6SwkOLYzBGSRzAG/dDTFjXOotNOXFzGnYs5j/lONwm4JUy66fPqAy0tgw/EtzESdkeupObQLKjQ6m2S6Cb2kuJuYdtsEGPuusx/wBaWyTaw4ZxMVWXN9iOh6LtbWWF8KNsc+CYPI9iVp2VlnK6umpNxaVNW8AWiST9O6t9PVxlZ6jXVhpqySjR0Hyupr1VaWoutr0R3MqZUgeuemV0U3YRDkpJgUlNjUsHVEP2UZbz6Jp6lRBEKMlGT0TWbKhgJKKUgQkBJ7c1A7AkT1QDdE77Iom08qo8X6pzNPax1hqnyi+YsDmmXjviO0yrlhyFW+IeFmvRta4te2S3ocEWuHMGVrDXlNo8Y13CHPdWY90MYGlrsFxBMmNpwBJmeUbLLaioBWAIJLCGwwOJJe0y4QIwANzO61/icPHlsp0qnmtcRc4+kiCC3Mc2tOc5IWIq6Oq14cxrmPJAgk49NvTIBuyPvC9OeGcxs+kmU29m4U1jqAwC6mQC3E5aD6cfEA6Zj6LyDxjxei+oWNoeSaZIa+mLHOPwuc7rse/Va1/Hn0aVMAuDi219rm82wSDuXSR/xG0yo2UQy2oKEl1rabXEOxD3uyfUJuJg5GPZZl+Omrj3tPoXudoaZtmn5ENuLbfMcXeYIkRkNILuh2VbptZU/i6Gpp0XlzKeKYa0X+oNe824DRfz5go+HcSFSk8PA/lgOa8u8uYcItyYMgGY/dPwfQ3ViW6iRdMkuikbrX3XbD1DA69kmPnqbLdM9468Ru1bRA9N5MkgEFrR+mTA9f291mOFapzXEggemDcdxIxn2C0/iDw8xl4JLHuqEte580yy0uMRuctz3WO1FOHuAIcASJbMEAxI7LlyyS/FMbft21NS0w4C0CAfU4/C6ZA5E3ZzvJwrXiOpczLCWh3rY5wh7gCXCt0E28t/qqvh2lkTAInbt77LQaeo30tID3UxLQ+XBoLi6G9riTjmVv8Am60fx0uGcNLqJfVxMmINxkztG5Kk4fwVz3F+zpkA9jyPzV9odcXthzWNkkTkiIiY5Fa/QaJtnJ0g5GJOAT+dlymO7trLLxnbNP0+LCA6GibtpGeSruM0W2t8wBpA+EQ5tpmQRkbwuTinFKv8Q5jWubTaHWuAudLRuZ2EiD7rSsPmaaxr21d7nmI+HAHaR+63lhZO3Hzy8umcqSaQBFwZFri6HtkCC0iMN5f4VxxHRtdTosBde4ioCHF84AMg75G22yx+j15aCyrLXU5BBG4yI+RH0Wx4HxEjLTeR8Ia0Tbcbw0zlxaQFzxysu3bLV6Zx48rUPuI9ZkERaZEggAwJHLkrJlZdHEqLXaWuKQgeZeLsEEMHpt5EWhUPD9Xe0E7jf3V5Lu+UhxXrTQUa6sNPWys9SrLvo11iV0sa7SVsBWNJ6zfD9RgSryg9dGFpTK6mPXFSXQHIymCSEHCSmhrTvCZw5JAxjfZNvhRDNlID/KJ3JIoGZ7Iap6c904fgJ5BPdADgZiYxhSjA3Q/4SNSI94QPPRHKjA5+6e0cvdBjP/IHhJ+qZfpzbWiHNmA8QQewdH1heZV+D6zTNa55fNIua3zBaYDRL6RcfUPUce+F9A0hGeeyB9BrpuAPSQDE45rvjz2SSzcjPi8Q0Gjr6i59fyw4Op1AGMLWtIaCfhzkNGQcmV20dCKDHtd/NBqNIg+tvmg5bm6Bn5Dfpe6nhldmoaHMa0NBLXN9LHmIALhkG4yGn/2+a4alAMqB7mh1TyYlzXkAhxcfTMjlgGACM7JrV6a2zHGeFBpcGtNO2mWXtktqZlgAAkfHEkc/ZVfDeJVXWUz/ADIdJsIBhlzwAbbmtyTcRnkRiO3i+ucKs03BoYQ7IeW+oQ8wZtwB2wDyWaqF8ucWNcDcMbZPK6Tz3Oc7rvnZjd60zjNuDi1ao97Gte91ODay8m1txNsTiQ0EzkxKqmBrpJJJ6czPNXevrUgxga1wcXOubiwRIbB3JgjdUtXROaASCGn4TyK8eclt8XTuTtb8Hlxsa2ABJnf/AEF0anRUySbnNewgbbzBT8Lp+W4Ou9RaWmI58yOqm1moJqubUYAGw2d7jvMjHMBZ+mr17X3BaAe1rT6S7c+27uxVhpdY6h6KTmuJIAxAMmYEfq9iqTRMFNry2qTOCwTLIJMd99+yVfWB9WlUDy1wAbBbAJgyRGRyzyW5rTF/tBxLSOo1HODg+oGkucRc0hwccQcnfbug8Pcd8um6haAx7pLwC0sPJw/4/KeauarRVdILATDBcCYacOyDmGk++Nl3s8P6d7KpYxrvJ8uAHbi0Xc+siD7LtjnvH59uWXw9OHxVoBqqNKswS8kssw0uDDttvuFQO1optDqUtIGBGBI6n2GCtxxDiFKi0B0AsYMBuQ4k5cdhnHzHRZnTcDOqrVnU/S9r3XMIlp5tggxluVwyxvuOmM77qu4dxI1aj21iB5rWiYMFzGgCR1MLh4jUez+YzYuIxBBgbH5QVYU6AaKlOo1pqNeXN5PADREGdifuCmqasGg0WDDw5x6/pmeREn6Lthx/Devbnnn8ugcP1l7QdjsR3VpRqKo1en8ixzCC1zRdHP8AqHT2XdRevLlNV6OPPzx20WgrLQ6OrKyWhetJw563iVoaDsLpauHTFdlErTKdiSAJKaRrg0zj8yjbue+U2+6Bpysokqf3QYnPRPcc/b5J4/2gjc2QjYITOG6ZzZCByTJ/N0pj3TNH1/MpFsqiTqO6Zw29kx6ouvtKgV/dOZnfn9VEDseyIHPzCo4+K8PFdltxa5puY4EiHD4THMTyKwfiHSVC/wAt9Hy6ZklwqZmSDB2E4P0XooxPYpg7n3+i6Y566s2jx3Q8Oq6lxsoTRZTcZ2a5zWttZcRnIERn0yd1muK0yXExFsiOkCIn5BfQuoP0WZ4z4W01QPcW2mCSRiTvJWeS+d3Om+PLXt4RqqDagyAD25Y+hUnD9ODSax2RB3BAkHYHmuvUeUcMxmHBxkbEEtPL5rqaxrWwSAMYOdunfK5Y9uuccdCgxjw5wLpbEiDGdxyOMJqVJtSRsHDDSIIIcTd0AIO3suyqb3utFtNjIJImS4jkNoXFSpue9n831hsQBtvkzgAxC6Sb9OGVm3VwwtFYtMh0ZMlrTE4A/UVYavQNdWDMgTE8zcJCr+E6J97nueYZOBs4CZB6YHLdaGu+6ox3xNPwED/1MwehGfus5X8dcO/ao1fC3teTLgWxcG/FB2IB3M9FZ6RzGsLmuFSN8iXQMg9OkHspfFeptpCoHeq0Wxg4MRPPrHZUnhOs31ySHCoHhromDBcZO8b+xKuOWqmWPtF4j4S+1lWra5r2gmoMFpIAg8uY5Zt5Kh8M67U0qgpUjY17riSOQnGRiR+y9D49onCk2jTNN8+oB36v1XNIPQxCrNPw4MLC+oXOloDj6jva0HpkY9l6eXl844YY6tJ3CWarTVqjcVgYaYjDGnccxJP2WTrNA9LGzzM5/T6wTyhwPvMc1vssY+kwtBd+qTIgDfqJkyvOdCGt1B85ryIJe1sO55joBH2HZXi5dWY30ZY9biH+JDH2ECDjJmJ6GBjKutJloI2hZ7jzWGqTSbFP9MdB8/b6rWaPTQxoxsP2yuP+RPlvTfD6dujC0fDFSaWgr/QjC5YutXenbhd1PMLh03dd1MLbFSBJM5JEbAD87hC6nzlPdMBOQsMo/v8A7RXfXCEu57Iw1A1RwETgJNYRuhcevQIy7HZAxMkp2nPZRgZRDaO8oCmcfVCeZnYIqfbuoyeczjKAnGfoI/whPbeQmnbH5Kfn8lQ+IM7ykBhCD+6en7oAeoK7AWkHZ3+Nl0VyoCisfW8B6N36HTJ/UfeI6KDV+C6BjBxIAnC2JG6heMwp4z8a88v15rxPwlVYyKBGfiDicmcfZYvjXDtRTJFpa4WguA9JgGIMf1H6L3Wq3CrtVppEOAPuJXTjsx+mcvl7eK6LiD20YaGtY11hdFrSS74jz2/dafw/WqNbNPy3tvgerANoM+x77ytTxDw5SqU30ywBrgfhABBP6h3XDw/w0NNRNKi5wLhl5y736eyWS9ktjLcXq1nRUeyAJBaCHDJ+LG/YTyUnCNDTguMkgAkbE7Sc9h9le09CNNSc2LmPeXOMZBiASRmcA/VUuja8VC0OBDJ8txIBIcRO3MFYZym/Z/4kUzDXtp5cJfUDrZHpNrp8vkOm6HTaQVv/ANFPUF9Sm9jnQ0BjYFsRzDgOXfZVeq0FNzg8My4xc3e4uzeOY3Vrwp1WiIpmGncGCDG0j2P3TbUlV9fVFzyXvYBPl3i+4gEAQzcSO+J+Sh1/htnmFzHD1CHRtzkgb9FdfwoLrwwNLviiftOy7qGjSWtamtMrw7w88EGo+4NGAB3mJ6StFS0qshpMKUUFbu+yanpyUqCsdK2N01OkuujTzKeld1AYC7GNPVc9ELrAVZGOyZH7J1BqHjb2CIjl3TOEiOh/2EDwQJWWSe2fqiecZ6BEcfnVM7l7H90EUyR/dO74YTOblE7/AF+yoMNBn5IbP3P0hO4i2fknpb9vwfNQJoyO42+aCBMTulI+8e0pw3b2kf3V0InFSA5+n3hA4znkP2SLhH290BNjko2NMmETTO/39ik1+PY/7V0GqO/PkoHN+6n3+Y/ZR1Gfb/aaELx0UVVufmpXjCCp0V0Oes1c7qXX8lddVuM/mVG8TCaHA+nuozTwF3PZP57KKqz8+qCvNIbEb/5VdruDU6gIIiRggDnur8t/ZRW/nuisdo/ClKgSWy5xjJj7RgLoPD87d1pDQzlC/T/Pmro2zw0IC6W6YK0NBEyh2RVe3T9kwoc1ZOpfnZA6kP3Q2rm052GFOyllTOpQZ6ogBOd4U0uxtGPz5FdLQAQYyo6bOSmtTSCB6JJnsPJJNI1jqeSf6h/ZMRyO+UklmIYHE/mCEL4/uP2hJJUBOI/OiN7tvdJJA9N047/2S5JJKFO1sjly+w3SJ+0/skkghdUz8v7IT22mU6S0CnHaYTVf7SnSUDlufv8AVREpJKiKoeft9v8ApRv6/nNJJAxEx3UTx9kkkAuaJULxGU6SoCP3TBgwmSSiMN/OkJ2UsfnRJJQMGT9ExbhMkqCcPuoiz8+aSSihLYKQZt+cykkqCY/Y9VKN4SSQGwY+ySSS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86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Investment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49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Preserving non-renewables not necessarily the best option for future generations</a:t>
            </a:r>
          </a:p>
          <a:p>
            <a:endParaRPr lang="en-CA" dirty="0" smtClean="0"/>
          </a:p>
          <a:p>
            <a:r>
              <a:rPr lang="en-CA" dirty="0" smtClean="0"/>
              <a:t>If other assets grow in value more quickly we should invest in those</a:t>
            </a:r>
          </a:p>
          <a:p>
            <a:endParaRPr lang="en-CA" dirty="0" smtClean="0"/>
          </a:p>
          <a:p>
            <a:r>
              <a:rPr lang="en-CA" dirty="0" smtClean="0"/>
              <a:t>What would future generations want us to invest in? </a:t>
            </a:r>
            <a:endParaRPr lang="en-CA" dirty="0"/>
          </a:p>
        </p:txBody>
      </p:sp>
      <p:sp>
        <p:nvSpPr>
          <p:cNvPr id="4" name="AutoShape 8" descr="data:image/jpeg;base64,/9j/4AAQSkZJRgABAQAAAQABAAD/2wCEAAkGBhQSERUUExQWFBQWGSAXFxgYGRwXGBgcHxoYGR0cHBgcHCYeGhwkHh0YHy8gJCcpLCwsGB8xNTAqNSYrLCkBCQoKDgwOGg8PGiwkHyQsLCwpLCwvKiwsLCwpLiwsLCwsKSksLCwsLCwpKSwsLCwpLCwsLCwsLCwsLCksLCwsLP/AABEIALsBDgMBIgACEQEDEQH/xAAcAAACAwEBAQEAAAAAAAAAAAAFBgMEBwIBAAj/xABQEAABAwICBQcGCAsIAQQDAAABAgMRAAQSIQUGMUFREyJhcZGh0TJSgZKxwQcUI0JictLwFTNTVGOCorLC0+EWJDRDk8Pi8XMXg6PjREVV/8QAGgEAAgMBAQAAAAAAAAAAAAAAAgMAAQQFBv/EADURAAICAQIEAwQIBwEAAAAAAAABAhEDEiEEMUFREyKRYXGh8AUUMkJSgbHRFSMzosHh8ZL/2gAMAwEAAhEDEQA/AD1ihjkm8mZwJ3I80VU0+GQwoJS1JgCAidonZ0A1NZ6Ati0gm3azQkn5NPmjooNrdoFgNpDbaGllUhaEhKhAOwgdIy31TLFpyzRygOBMxGwUpXDAcvwiMi4lJHQMM++my0Uv/MAxDKU7FdIG6eFJKNIlF1yoAJC1KAOzMnxoKdOi7VqzatB6MZDZUG0ytZKpE5xumfdRJNk3+TR6qfChWrN0tVs2VoCFGVRnvJjujtouhZmrw4pxgky5yTlZnGueH++kJSIWhsQBlCWxlllmTXPwO2aVLuVqSFAIQnMAjNSjv+rVLWy5m3dV+UuVnsJj90Ud+B1g8i/hTJUtIyBJ5qJ2D61MfYVB82PJs2/yaPUT4V4q1aH+W36qfCpw2szCCYyORy68sqgexYTA3e+PblV0w7RTetkKScgIzkACIz3buisju0j4srIZlsbBPkpn2Vq2lFLbt31lChhaWZIIA5hicuqss0wMNvH6aPVChQKNAzfIYtQdHoValakgkuKiR0IHjTS3at+YnsFJmqGmC3apQADmo5mNp4RRsaeUPmJ7T4ViyYM0pNx/U1RyQSSYY1ismxYLISJLjQGQ3vIndwBomzbsgQUtSOhM+ylLSOsRdaQyUJALqDIUSclTERTM9q9buKKlstqUcySkST0nfTcGOeOLU+dgTkpO4lv4s15jfqp8KChDanX08k3zFpAUAMwUzhw7BhOIyNuPoFW/7LWv5u36tL7WhGVvXCFNIKG1pCBnzZCpA6MhT7JFeVjRb2Tcfi0eonwpH16t0puWISkc9GxIG/hFMjWqlrH4lH7X2qUddLRDDjKW04UhaVQCds55mTuqABVm3Ti8lMfVT4VPd2aTASgdMpT7hS9/aUpP4kn9ceFSp1y4sK9ceFL8GfZh64gbTDQF06MIGSco+imi+o96pq6UW0NqlgyFoChHKI3HfQTSF9yr63AkpCkpyOZEADd1VY0HpEMvpUQSC2pOX1wRt6qvIn4bS5iU14g9ykmVNoOcnmpz7q+cLUZNI9CU+FCE6xtkeSsegEdoNSI001wX2f1rD/PS+yav5fcKNNsKyUygyIjCnfkM441lVugYRlu958K0VOmmQQZUP1VUhGOdGwKIHViUfYRWjhnO3rVCs2mtmMui7FDjYUppC9ozSniTw6aKWuhrdW22b2x5KaE6G0y021gWsJVM5hRyKU8BxmrydY7f5rqO8e0VnySyqbSXwYzHpcVuUvhG1fQw2wUsJZJW4lWEJzGFspkpJ2c+PTTLo1sKtmlobbK1NpIxARJSNpih3wm6bt37dHJvIWtLgVAOYBSoHLrIohqm5NiweAw9iin3U/hZSliWvnuLyVq2L9pq2yEwtCHFk4lLUhJJUdsCOancEjIAVR1g0BbpbBDLQOIZhCRuV0Vec0m6tRFshCwjJS1qKUlW9KCEnERvOzdxobpy7ui2MTDQGIZh6dytxRWlAB+00q+G24s1nmJz5VrPmjpoDrLp08o2h5pTEg4cSkqCiTESkkA5bDtpzs/xTf1E/uikX4QXhLkgKCUpBB9b+KiBewNdcgLPAE9gpEsLElwBYUlO8wRu4kcaZrG9bLacV4tsx5OEEJ6JKO+atFTCtukT+x9mr0bbMkMmmSbV107j9oBppu3aRjSIQn5yeFEVXDSUlWNMAE+UDs6qylVlbH/8+epKCe5NfN2dsD/joPShI9qKNau46XEQf3F8SvrO0oWzKYJOIqVGcEyf4q0b4HHEs6PXjJQXVqzSoJWIKQNvGKSQxbf/ANIdjfhXKrW2P/7EelLfhVNWZoS080bPc6aSpwrSpAzkSUkgwlMzxISJqE6Vy/GJOW/AZjMSTnkcxWLq0fajZfp9VHhUC7ZndepP6qPCq0j1nh+BfE07XHTZVZutlSVFwYUpETzikE7Z7ZrLtY2SGUDI89SjGe0Ej314bdv88T2Iqu8lO66B9CaiVCsmRTaaVeoyaqWjXxVsqUlKzM5pCtp2yJosbVn8qPWTWfFP6dJ9CaiUDudT2JqvOuUjZDjMMYpPEn7bY8XVm2lxjk1BUugGCDuUc46hTg5pR0KIFo6sAwFBbUEcQCsEA9OdYr8ZUiFpeEpIIjCDII4Z1vtsuUJPFIPaBVO+rFTyRyS1Riorsv8AYL/Cr35m96zP8yl5i+WHbhYt3VFTuaU4JQROSpXE87dPknop4NK2jXJeuxGy4OfoyHog9tURfZf5ErOm3I/wdz6EoP8AuUn673BcWyVNraONIwuABW3bAJEZ91aSynKsv+E99XxtCE7mwrtKh7qgu6LQ0EgmeV9GXjXjuriSPxn7P9aScbn3J8a9C3PuTRKeVfe+B0frnBdeH/uYWubPA+tAMwkZ8dkZUR1fZS3fWpuGypsElaCJxAc6I2Hq8aWkKdGYHRkTXSrh4kTJjZJ2dooWm1V7nNlODy6lHy3yvp2s2nTd6ycCgpDz3PBdbaDOFslJQBKCMaYiSg5KUMsVD16UZKio2bBzBSJISYRgOMYIIzKoSEAKgmSJrKUvu7ge0eFSC7eHnjqVStE+50cfE8ElUsUv/X+kamu9tOSKfiaCcISFHApQiMyShONRiSTGZORmsyIjGD5yu2ED3mohpO4G9z1qrC8cCsUGZmcjnl4CihGSfmZn4rLw00lhi13tph2wsVOThjIDblvV4VaVoFzzR6wpeTp58bCodQFdjWV/zl9gpviZFsqoZglwPhpZVPV1rTXxJ9O6NWgYlJgREyDvnceinfUF3FYkeatQ7YV/FWeXem1upwrJI+qKvaE1xctW1IbSlSVHEcSVEgwBlChwFVcpbyM+d4FP+Rqr21fwNhtGwkBKQAAIAAyA6BVLWRPyI+uP3VUI0U2q9Qlb5hsAYWkKIklIJUtQIM55JnLfNe6c1aZQ0CkLHOA/GOHcr6VUKD9roRwtI/vdwOYnL5PLmj9HWc67KdbLqVKLyFKgLMBYIMQoAAEZbQBWp2elWQ038q1khM/KJ80dNZbrncSkTniVi699WCyFb6ktBJUcKBMZRzEu7o85DZo5a6KcKUk3LskCcm9sCfmcaA6Oecdwk25KCFbFA4sWHzliMx95o8i+cH+Q52p/mU1CHZOLRTRxF5xYCVKhQQBkJmUoBqjcurJnGcYwNJVAJSVvKSogERJS2Kmu750oOG2WokEEKKRkduYXUNg+slSnLVYzSoBJSqCMWclwZyo+3fVk3Cg0S5+dO+q1/Lrn8EufnTvqtfy6rt3d4RPJNDoKlg79sFQ3Axnt21E7eXac+QSob8Cz0jYvD0H75Qm5Yc0W5+dOeo1/Lqu/opcf4hZ622vsVSOlb3ObcbcoicuMr3909ArpzSFzGbTYPDGSej5sd/ZVE3Kz9isH8cT/AO239iqd44SCBkCANmWZWDu6R2VYc0o5JC246UJB7ycqE3GkTJHJK3Qeog7PR95qmUrZGq3UrMKgEmBgTkJMbq8asji5ypGZPNTnAJ4VONKACA3AH0Af4a4OlRnzYkRkgA9uGqJuVL8wk/WA+/ZWzNaEfCQBeOAAAfi2jGQ4p9tYw9chwhISZKxx847o6e/orfvjKPPT6w8aB8zRj2QJOibj89c/0mj7qWbGyeUu4KbgoIfUknkkKxEBMqM7JnYMqeQ+mfKT2ilbRRA5Y5c65dPYoI9qTVDvuv8AL/JZZ0fdxleD026PtVnXwhMuJu0h1YdVyYMhARlKssIJG2c+mtcYUIrLPhRUBepn8kP3l1ELfIVTb5SAK5DJ4J7/ABqzb3iBtAV1yPYR1VKL1rzE+sr7dEI3IE2ogTvHT09NeKYjYO8jfUzl6g9A3Rnx4nprpF2jOYP60GoTcrHFw/aNfKKvpeuas/Hmt6Vdv/GuhdsncqeGID2o9tQm5TC1fS9b+leY1fT7R4VeDzMTzgPrCeuMH3z3Z1yp9jiv0Ee9AqEt9iJm3UvYSMyM43JKtw6O+o7pCkGMRPVHEjh0VfYu0JwlOIjECZjZsMbN1QPKSopkkQIMDOdu8jeahVlDlVdPYKst2bhE5Rlw3hZH7pqXk2/OV6g+3VlF0gJKZJyEZAZjlBuJ8+oiWOepOlEtWpxkk48KUgSpZgZJSNpojp7WBJbA5K4ScQ8ppQ3Kob8HTLauVWACqYCt4TJMDhTLrEPkR9cexVCPjyLruiWBa4uQZnkZ/Fo8wfR41lendF4AMKjyYxHAcwkxuJzA6K0TSOsSU2gxM3CE4EJKlNEIHk5kgnLpilO/wuoxJIUmDmM+FRkaB2h7FgNpCw2Vb5IJ76JJsbbzW+6jnwc2qXPjAccwtoUMCQlkbSsHNTZJySKeW9WbZZHyhURmMmD/ALNNT2FuPtMwTo+381vurr8G2/mo7f61q1jqbbIWFFIWEgkpW2xhMJO0JZB791ALIocClKt7NKG0hS1G1bMSYAAjNROQEjYc6bDHKabXQB0trEwaMY3JT2/1rk6NY81PafGn78GFR+StLJ1BgpULZpMpMwrCqFJTIUJIjmnM7a9RopwZiysgBvDLEDIKzOKBkR2ii8F916lepnS9GM8B6yvtVTc0Y2Rs/aV41qp0Y+THxG0O78SyROLDE4omZEbap3Wi3CAVWNmJiDyDAJkYgmFHyozwxNTwG+sfUl+/0Mpd0WnPyvWV41Sf0X9b1j41qN/Y8hHK2NmnFMTbsnZE+TsIkZHjQ3SzDKm04WLZpagrNFu1+Vt0zCkHOHO8+isuCWOCm6r2Eg9T0qzN1WEb1esfGoTaHzldprQlavNx5SP9C2/kiqWkNXm8SecjP9CwN/0WwKya0PeKXcUNGaOxPtJk85xIzJ4g1s69VbST/d2vUFLWr2hG0qxFLailacJDTaFJgOKMFCAZOEDfv40fOuFtnznOosuj+CquworTsejVW0n/AA7XqigSdWLaE4mmlklSsQCoIK1qEThMBJAzA2UdY1ytkrSStWW7knJ7MFA/7Q2yAhAdJCJElpxGUyMindS3NqSSWwxJOL3CDOp9oR/h0dqvtVnXwkaKbZuUpaQEJKAqBMTKgdpPAVorWuNoBm8PVX9ms/180s2/dYmyFpDaU4oIzkkiCBuI3U+EdTpC3yFMMnjXXxc8aknpr4rPGn+A+4ncjFqePdXQtVcR2Ve0Ro165dS0ykrWrYBwGZJJyCRtJNN6vggv+S5RJaXzQsJSs4iCJgBSAJ6JqnirqTcRPi6uI7K4Nuro7Kv21m646llCVKdUrAlEQrFMRB2GeOzfRtWo1wSUtu2rzqQSWWn21u5ZkBGWIgTkkk5VHirqRWKXIngOyvcKhuFEdI6OdZDZXADrYeREGUKKgCY2GUnKpHtCXCbhNuUS8rBhQMKp5RKVIzBjMKSduU5xBqvCfcm4IKD5orkNngO+jC9C3AuTa8kS+FYOTABM7coyIjOZiM5ir99qPetNqcUyChAxLKFtuFA3lSW1kgDeYyqeE+6L3FnCeA7TXhSeHfTUj4PNIEBQtVkEAgyjMESD5fClrFU8JvkS2PGoFw422Q22XFrGWcITBMlSt3Vvo/pxm8DQxOsEYhsbUCDCunMbaRdB65vWqMDaWyPpBRO2dyhTTozWpy8acDiUJKFoIwBWeIOzMk8BQSxyW7DTG7TSv7qyOIR3I/6pLu7JKcWEBBXhkpHTtjZso5pq+uUts42UlOAH5JeJXkpElKkjuNL93pNCk4swM8lApMhJyg76UwzrQV2003KnAFKOYIiOEGTiBmZy302taYaS4h1LklHzQDCugx6KzlF+jlMESnEAD6B2UxW6UcZG2h2W5EmzUWtaGnWHilULDS8swRzY9pj0ik6z0q40VcmvDMTkCDBkGFAiQcwdoqpoq4QEPxtwpT2rB9xNV1O513fo9KeNt9zDxFxmqGBOn31JILpgjCdkqGYgqiTkSMyYkxVhGm31GEuEqWsECE5rKk4fm+cEZfRFKx0gpJjCVJ6No8a9auJghGCNnH+lZJY8mXiHBKkn22r3+09JGPCYOCWTyyk11e9vpXs/I1S40Y6AENuuCFYSpSQR5sgKQkhSlrVCgSCJOLdVFrRbxUoruE4cWNwhIkSknElakQg4Ep2RAUn0oYvVece2o3bw+ce37/cVujwc0q1L0PNvOuxf1lfcL6kOrxqQSkwkJAMyqAEpnnE86M9uyKpXDo5NIMYilEDeQXWCY9QVTW9JkmenfVq2QCE7hDc8ZKrhWXqUr6RShhjEPhvNNs75M8KifbCiCoSR6I7IplZZQpEZR1x/WhF3o0BZhRA+t1V5+E7dHRnGlZPq+wAFQNq0n9lzxphil3RbeFYIlSucQMUA83ZmeMZ7pq6nTD/5k9/qMn+OniQqG8wffXLzXXntzqgjTD35k8P1mvt14vTDv5m/2tn+OpZCdyRvPaayXX//ABqultOfpI91aQ9plz80uOxH26SL5oXOkVJW2tALMFKwAcjIOROXT0GjhLS9QePH4s1Du6Ec15T8rUNrdNcHUFvpq/rnsOn/AAbJ+JDN8BbjSWbkrU2hZWhMqUlKinCTEkgxOfXQLUzXS9dvbZhy5cLSlpbKRhGUQBITI3b6t6uWbujneUYOJJycbV5Kx7iNx3dIkU3XfwhKWmE2ToUFIUCpaMPNWleZGYnDGQ31FxEXbZmy/RnEY2klfuFjX99Gj9M21wElfNS45J5y+c62rnedgET0Clu0tNHNOpe+POltJxBtDLjdx0JDk4Eq2DGFRtohpfQDt46p+5cKnFcBCUjclI3JHD0mSSaonUNPnGh+tLlQ9fQ+Zq3R9f67BLFohpu3cLduG3OWt0OKSsLXkFrTJThKTllJPTRR3WuzS8u8UpS3l27TCUMjk1NKLAQ84krQUJwxyadvlGMgDQk6hp849lcnUMeean1mPZk/g2fugkzrLZLVbOpcftnbXC3jWEPOOskKSPJQEKLYMQoDE2SJJAqyi8swHC65o0ILa0g2aLhm5JKCAEgAJEkgEK5sEg0D/sH9OvP7BfpKn1iPZlP6IzrsHtJXdrcobVi0XjVbtIWp9Vwl5KwylCvIGHmkZdVZi6IURIMEiRmD0joptXqGfPqM6hq88UUeJigf4TxHsFSaLavNJWpYUVDIHmqKePDbtomdQ1+eKsjQAtWipRlRUBPAQTHd3Vb4iMlQrJ9G58cXJrkPek1SGhwaR3ikW9hCVl4FxOMkJBAIxKAyUQYnOj94q5SRC23QEJyUnkz5CcgUkjok0v6XfbKkpeK20EglSEhcGVGIJE0lmM60MbV65SlphxJJJHKPApEJKs8KJ3HYOFMNxYttnNr0odj94D2CgupVxo+3ug4VOPgBQCHEJbSZymSrb0Z1qNv8IFsmOTs8HA4EI7FGJ7aVl1J3tXz7UacOO42lJ+4WNE2QdXyTTDgS8QFLWA4hMSqThKSBlx30xj4PZBBDBG+G3B/unh3UVVrk8oSm2dUM42FOwxs2jqNcJ1gvjssctsyrfkfmnaKPDlTW7Xr+zEZFvsvn0QKHwYcU2/qO/wA3r7K4/wDS8yM7dJ/8bscPyoO6KtjXu7/NUHOc3HP5NRr+EG5BBNqM8pCnTu3EMdedMWfG/vL1K8KfZ+hcR8GjWfOB4w2Y7nqq3vwfkHmLThje2udh/SncKu2+uT5EJtwrqTdHdET8VjiPfUtzrFdZFVukDLap5MxJGRtxxn0dFX40e/xB0SumhUvdR1pCpcTkJjkldf5Slqx0y2pErS4qcKkkBCIgORMvK/KK7BlTlpLXHEFhSWklQKcluqgkRMC3M+n00jtaLYSmBcgkCCORdmfSkUrJO+THY4U90Ejphnch+ekNH2LFSI0q0oQptyRJxDkwT0c53DPUJoY7YtAwbgCNoLLyY7UzVT5JJkXKMtnNXtAnhxrM9XRL5/M1LT1b+fyG/VZ9pU8lyglxRIcwgzhGYCSRGe2mgUj6rqwgqQpKj8ocSkqCZ+SgHLFG05cdlFvwzdeZbHqW77261R5GKXMYhXiqWzpy6/JMf6qx/t1z+H7r8iz/AKyv5dECHHk1kvwitFV9AMfJJP7SqeHNYLjew16Hj/LpM0i8q40hK0BBDYEBWMEYjnMDiRHRUIwANDHz+7/lXo0Eo/5ncfGj60VykZ76xPJM0UiGy1PccwhLyZI81X2qJam/Bpc3zCnW3wgJXgIUFkzhQraD9IVTLxH/AHRBhxy3bSpAXgISSU4oBIAzgdVAnl0vft2Ck1aoNj4EL4bLlH/yVF/6L6QmPjCO10e6qqtOvR5R9dVRL1ieTniPrqpLll6P9P2CTff9Qdcaj3zd8bTl5cwFYhTmEgNlcDfMAjZtpLGlrj8s766vGn1jSbynfjBUoOIEAhRkAgjytuwnvpe0dqlyrTjxdbbCCuELUEqXhRj5g3k7AMtu+DG/FJ/f7L/IuUpv7LfxBbOnblII5Rwz5xJiM8s8q6/tDdZ/KL4eUfGnTQ+gH7dtZYdtFcu2EqxL5yJlWwgDEnM5yJAMEolPVkNIuBzDesYuUUyoHkxj5mNRC1N5p+bO8jgJpjlHsVry/ifxEX8PXY/znfWNGNAu3tylwodUQiM1LKczOQyIJy2VcX8HTmEEO25MbOVHEjaRG5Jzjys4gmrWgrNdot9hUBSVJxAGRmkngOilZ8iWNuFWHiyZXJJyfqxUc1iu0mC+vto1oXSTzza+UcUshSYk7JC59goTpOw8lXGaKaGeCUEJStcxOETsnq409U0KefJy1P1Y4PvSmegeykTW5eaE9J7gke80yItXAhJ5dRTAlKkpO4ZYoBFKOsyzyomMpIjhMZ9OVRcxQe1FbbU1dhT3JulkBpIdDKnFYwopCjtkJiN80U0fo0NtzyfJqkRKnyY/UwIJ9MdFIujGypxCQJk7BwGZ38AabQFp54bdQg7FAKCSNu0DCazZdUXsbOGab51sFLDSLzShgU4c8/k0jL6wXi2Tto7bay3bmFK9nEgqG4eSR/FSgNJhDC14gXBJTiiYCc+k5z2Vxq/rctx5pCkJ5ywJTlHOG4zPbWfJiclqpDlxDUtMnfv3NYKBhNCre4RjhwwkceM1dywbB3Uj32lUpPOVhlRjYJ45EiuXCDlsaHKkx3f1pDZIYDaRsnACT0yRNV72+duUALWVJO4gEHPdtApRTcuYZ5NSgd+UeinfV6DaJKhBI2cMzTmtCEquwu3ujW0gQDO/hNCviONaQoqwwcgY2npPsq5pvSK0u4QoBOR8kE59MVSaWsEY1SYEEADKZ3g1Ja1C7NOHTKSVEzehm8CpSkncSZPsz7apacswptAymfN+jHGrpVuk9seyKGaRUJHdzjwjjSMcp67s3uENNUGtUrlJaKdpGJRHQS0kd4PZRxTHTS7qpaKwrAISVIOE+VmFpOaQZjsmTwyLpsbv8qx6i/tV6TH9lHlcn2mWeSEVG42K4Nndefb+o59qolWF0fn2/qufaowDlwUtlofhMdLQ/eNMK9HXXG3Poc8aB2zTg0mA7gxckIwTEY/pZzt7qhCQayvDen1f612NPOnzfV/5UKCZjMdtXE2auFZtUxmxZOm1ZzE7oRl6ed7KsaQulISyQE89AUZTOZAOXOyGfTS1pF0pVhyMkJ2HeKM6zXhQxaEJScTAzOKRzWtkGN+8H0UMZTcZbjGo2tjpWkHNpSkA7JQQD1c7OoUaQcUCcCcI34FQOs4oFLr2ml4ZwjsPRUbOk1yeYhUcQTvjLOKWvF6sJrGN+jFl0LkJBThiAYzKtoxZ7OIqJ19IUUkokGD8krcfr15qKsqS/Ig83o8+g+nEH4y9OwLVHbT5TlGCYuEVKTCDl635yJ/8Svt1KhoKRjHJ4MJVPJHYkwcsc8aA5U0aKbxWsfo3R3z76vHkc7LnDScWui1uNF1CW1IG1WCM+ork9lUeVGcFGf0FDP1qdtVED8HlJ3yaSHmvlFAZx/3WLFxcpycWlsMeJJXuRaW0fzBIHlEZCBv3VMGQhoEcQO40V0y18nP0h3iPfQq7uFloQ0YxDMqA3Guq1uY0XUoCmkxM4Rt6hWe6aXLx6h7J99XBrW/hwymMMeTnsjjQS4fKlFR3+EVSQVj9onVZoWttckqxuuupj5uBDYzGUziMbYimCx0EyXPk33f1CpkgdeKOGVJ2rWm3nwzbEpLbAWWwYTm6tGKTIxHhTL8eDMpCUBzCggqVzTJAICVKw9JJ3CZAFKacd2aoRU4yafL4lPW1wIacSXHXNvlrSVHNCc1YMXzt5NQamamuuJReobPItrkkuA+cMk4QclQPT1xLpTRiLkKCXm0AJzXgcwSVJMSlvKcI2Agewxqrrc4wx+DFMoKZJ5ZC8QVCseRTKTnAyOygzTWlqPzsJwxafmW4Z0he4WF5fNO87Y40vJ0Zbu26VrWSsBRwquGQAoQPIcGPPIwN0ZzRO/CnEcmgYlrISkDaSVAAVoOrGp1tYslaglx5IKluESRAJIRI5oGcbzv4DFw0ZdDpSyYoY25bu9jKdMaLt2WgppRSVKgDlGFEjPMob5wEDyoO3MDKnDV0YbRsE/NB7Ri7M65CMeK4fSXHVpxKOZjIkISNoQnIAA7pzJJPNoIbA3DIdWwe6m8fg8OKbe7EcPxSzxklGqfP33+wG0nqcp5Bug6YPNCUjEeak7pG1QA6u8ZrC8UKCRkUtAekJNSXekPiqnlIUErUmJIJI5vZGQMRtG/ZVHTVyh1C3mzKMBAPUmNkCsdWlfI1Y9n+RTSgAIPKOqXKZClHDtE5b99RaSd5yevwqDlVBaUqQpskBYCt6STB7q5vl/KIHE+8VrzLVkXlS9xeGoQbjJu+4/6rWpgkmEwRPTjSYjbsFMJYHnDv8KRU61G3PJhsK3ziIMndEGq+kNe1qaWEt4VFJAUFbDHDDW/EvIjjZH5maEGQfnJ7/Cvvi/0k9/hWK6squG3eXCilKc1gqIxjgQePHrp1Gvmf4r9v/jR8wXtzHNdtl5Sfv6KW7nRa06RQ5AKFNBOIZjEFEwd4MZ1SGvfFkx0LHhUujdag+8hHJlJ2zinZ6KuirEO000S5CsJExJy6BEH7xTswlJB3EDx9FZm0+jlAMKvL24x531PfWzotEwcsoOcjp6KGUV0Ktird6NBW2o73QP2UmiWn7MKtbQH8iB3Mf07am0jbjCmDmHArMjgnqrzTr0Wdmr9Eez5GubBy05PnqbKVx+egts6BQQkgqO/M8doyG6KmVotIcd27Yzjzk9FSWb2HKfnHq3THbPprm4uCFrOfOJjpgisviZNVWOajQW1Pt4U8BvRPYVD31R0/Z4XX1mIkGTkACQCSY2CZ9FX9RXypbsiPk8vWT41zrJo9SzcJCs3EgJB2A4U+kZ1tzbYYt99xOP8AqOuwo29yHFBACJzzDiVHIEzAE066Et/k0j66e1ANZ6xflpxtRRAKcQATBWCMMkyQCNsZDtFaToBwKSkgyMeR4y1lTo49GalyaAlLVC33ONH6WUhnAylLxA5wDgBTsAyAO3nbY8k0Jt2lKWsqbwT0zJMzu3ZVW1OJQ8+OI9iyPfRvGArcT993o7qxRgoS2X5j3LUiS9bCmQTwSfZQq5aIZGzyhv6FUVeX/duMIH7OfupX0rragtgcmryp2jgfGuwc8QjsPVUJqZQy66jLRmN9WWkXNHMKdWlpAxKVkAMjsJyzHA0Tu7Z20QEvJLa1c5AncMjiHDbwqjo9t9t1K2QoODySkGdhHjU+kbW9uF43W33FRAJQomBu2dJ7aDytBeeL2OLfWFxKCISoSDmIzg580jOMs9xq1b6zFKm1pkECHAQDi5xmMhhGGMpmZzqtZ6uPLyU08AdhCMpjLEVEADpr5WgXUzhaeVnAUGlRwMEKII7ZpbWO6Gp5KNX1G0m29fWwQtKpUVQCMWTa1Zp2jZvrX0BCgU4grM5ZbDuPo6q/LWrDlzYXLd0hh1SkTzVNKCSCCkgmNhBIy41ouiPhZfccKG7FpJKioqKljEpRz2oJKid3R0UlRjjWz2JPVJ8g5eaNdtOUDjanAhtaWn0oUsFJSIxYZ5NUJSDIAkEgxQ7TGlE2lryigVBMCBEyTA25V5rLrfe3CXLTkkW5wgrKVKJIViASQpIIGRJG8ZTEywOWQwQSk5Z5jhWbjeJU9Ke9cx3D4fDg66v9L/cwbSmsnKuvKCSpK80BUS3lEgCRMZVzZaTcLCm8RKSkgCBx/wC6HuMOBRkKJiZIOcjpE76ms3AlEnFMxAST37K3TgtKpdgcMvM9T6BFd8pxxK1lZUAEAlMAJEnOBtmvXFKU61GQxgftDLriqfxFbhKm1kidkKEe6auWFm6HGUqQrJYVI+tnJnZBNLyyjKWp0nXL/o6EZRhpinV8/wDhe0s58qqdxH7ooUm7CpGZEbvmxsmYojrABie54SoRCTMqyAMQIBHTS4lcJPOCZz2eytOH+nH3IwZF537y7o27WSoEmPf1ffZV7GJ250G0Us4lfVk1p9z8EjqELcL7RwIK4wrzwpKo7qZQDtighWXTn7KI6rr/AL0nqV7KBB6i2qi5uk/VPsqAhq31Yt1GRbyZmRi9xpqs9HZEqxgQci67OzgVRS8NKuHKY6qtNPFQ5xKus1nUxjifaU0qQUhBwpxgZbTKfGK6068v4jaYSqSkjLafIobpIZj66fvlV3T+ej7YnzTx6OHVWTG71/PU0tVpFs3ZwpUoyUnMneABvPRVe8fxOkgiIy9IPGg2lFYFKIIxQD2mJg7aFG+WTM59QHsFMjg1boqWStjTdQlFLzkQTgjM4RGJG+Dx2Ua0ygl0xwH7opN+Da7ccuHEgjFycgnoW3OzoBpr1mXClK2Qif2TVcVFLClLuVgb8TbsIl3oK4UBht1Ag8Ewd0CFZDf2U36ktONNlL4KFcriSnacOGN0gZyB6aykuHj7a0fUdyG8KjhUOTjInatZn9oCD5u+t1q0Z96CujWG0OrMETi50kTKgriI7K9UGg4pYxSqAZOWUxGRO80ORaYbhSgoFONwxBEBZTAz2+TP63XAbRhWm4HyiynEoYSokbD07jFYXocmkaVqSHMCWo6xWX345qfvurT7ZfMPQo+2s10k3mRwUR2SK3rkjL1AW8V2wOdUINTWx51DLkHHmGrVOyi7LUnIgQN/9KEWi86KIVnXLyczdF7F+3UTGcemrHKKBjEfQTVNlVTpOdZHzHJkzjyiBzj2mgrSDzYJ+ce1RNGEqFULZHNR9UUcG1F/PcF8yMIUpSucZ5smTPztpnpo1blYA+UV69C2xzl/WSP2autmpk35lwLqSrMhas/pHxrx9bhzLiieldQBVclVL1MI+cbcBkuTHT0dIqVl/DjJxKwgKyGIiASSABO6agJ51UNYM7d79XuNXCKlJJ9Qpzaixc05ch1xaknHjMg7IAGwg99CCYyNeY8tlesuAKBICgNoOw16FJRVI43N2y1o1EkndEE9ZrUL/wCFG4UwsH4pCkqb5odxEKSUyJVwJMkAbOo50vSKXFLKUBtJ2JGwZRuA6/TVFa8K5A+/VU3Kumwkkii2qi/70nqV7KXEO9NG9U3P7yn6qvZVlDM2mitk3Xtno9B2g9tFrezQNiT639KzrEw7FHTFzyd1zlBSMKTgIjPiCATNNDjLTtlbyObnhy6VbvR3VfVaoI8jtP8ASpXrVPJITGQJgTskqnP0mkvhptSqlfL19w1ZUqvoZPrnotCHBhj8UVZQJhQG4DjSgGs4FbddatWzhlbRJgp8tQyMcD0VU/sHZD/JM/8Alc+1WjDjnCCUmDknGTtIUvgpMXv/ALSh3g03ayOKCvxQdQUAFIVgV84HM80iPTVzRGr1uw8Ftt4VQROJasiOBMVPeaGZeVicRiI5oMqGQJO4jiavLieSGkHHPTKzIHWGErAUk7cwDijoyO0e2nfVi5aWXOTjINk+hR4k9NHlapWkzyCeuVfark6HZYSstNhBUM4JMxmNpNEoO030KclTSB92U8ssAZhR2H07KXEoWm5GJMJK8juiacLvV+2ccU4poFZMlWJQM7NyhUhsEAQE7OJJ7ySaz/VmpOSfMZ4tqiC3PNWOkewVn2nEw44P0ivaqtBWIkbJpA0+PlV/X9omtSVJIS3bsGN6FWMwobOn7NENEWSkKkhtX1pI7wajacMDqqe1Wd1DqLGFv6jHoSoewRXShPzGx6PEULbePGfTUvLnjQua7F6X3CCTHzUff9WpEJ3wP2Y/coclzprsPHjQuUewVPuEwkean/4/e3Vi3t2sgUDLhyQ2fqCgvKHjXTKzO099WnGuRKl3GZWjGIMNZnM5jq6t1UnbdA8lHemqayY39tV+X6aj0fhRa1dy05lng9njVdb36M9/uVXJuCa5LtLrH+FBebuz74x+j/fPsVUjRSqQUpg7ZDnVGSjUIeqG5062yCVEEjYkbT0b49PTVqMH91Euf4hO03ZpbfcQnyQohO3o45x151QSgnYCeqidzcPXjkxs3AQlPpo3ovRQZ4lRGZ2DqA4U+xIqW4JUAASTkAMyeoDbRO7s/k0pz5eSFN4VBSYKto3HZltqFDZbuwIjC4IG7ygR3RTfcnHK1BBWpRKjhGInpVtq26BaE9rRjx/y19hHTRPQNi+h0LCIyOZ2Z+mjCj0AeirGjclZ7DkeNVqCoZLK7VGYT2Hxq+1pBX0fV/8AsoKi6CTu+/VUn4Rzy+/sqaiUH06QVG0D9X/ka+XfqG8xuyT7M466XXdKKGcd9WTdkshUZzG3rqay9IRVpBRJgnsQP4TNfLvVEfO7Rn+zQD4+rd7cvTn/AFqH8Jr3QOuq1omkPqvlz09cVx8bcHziOzwnvoPY3qy4kKgg1Z0q+UlMdNTVtZSW5fN67Hl+zwqvcXDhBlRI9EeyhDl+qprN4lRChsBnj2GqUwtJdVerHzz6I8KhXeLPzyes1Vv18/I5QKruE8ajlvRVF4vzPNT3+NL2nENkzghU5kE55Hpo0wJoNptPtHsNXYLA6Ng6hVi1E5eyqHKmOzcKtWTxn+gqmi0FGmeNThHVVJF0rj3DwqUXq+PcPCh0hIutsz/SvTbmqiNILBEHuHhUg0gudu/gPChcRllpNqTHTlUttowk7YqojSC527+A8Kka0m553cPCr07A3uFXrZQBgbOrh1zQvBVh3SjmPDiEEzGFPAdFUdJ3SgrI9woWmMSVHSnhXBdoWu7UTt7h4V4m7Vx7h4VekpNBVLlLN2xylwEFWUmT0bcqIfGVce4ULulnlUnfRRtFSpjElTbYCU5ADZXvx1PGhCxmeqvgOgdlFQpg3TL+J5RHR3AUw298FRvMTFDPiiCZKRnU1u2EKJSAD1T7atlBKatWPlChpulce4eFS214oKyPcPCqogef3H75Zf19NcpVQpd+vPPfwHT0V8L9fHuHhUosJPHOiKVn4sAchiPZn76WnL5fHuHhVgaSc5KMWU8B4UOnmEnyLahG0RlInhXIE0L+Or49w8K9Rfr49w8KqmXYZs1Q6nLfVvS6pwnr9FLqb9eMHFs6B4VY0hpFZIlXcOPVRpbA9SZVT2BzoIb1fHuHhU9tfLB29w6eihUdy2wxdDOY4TUK6HOaQWSJO7gPCvvjy+PcPCo47kvYMMKoXpsZDr9xqJu/WCc+4eFUtKXiztPcOnoo0tg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QSERUUExQWFBQWGSAXFxgYGRwXGBgcHxoYGR0cHBgcHCYeGhwkHh0YHy8gJCcpLCwsGB8xNTAqNSYrLCkBCQoKDgwOGg8PGiwkHyQsLCwpLCwvKiwsLCwpLiwsLCwsKSksLCwsLCwpKSwsLCwpLCwsLCwsLCwsLCksLCwsLP/AABEIALsBDgMBIgACEQEDEQH/xAAcAAACAwEBAQEAAAAAAAAAAAAFBgMEBwIBAAj/xABQEAABAwICBQcGCAsIAQQDAAABAgMRAAQSIQUGMUFREyJhcZGh0TJSgZKxwQcUI0JictLwFTNTVGOCorLC0+EWJDRDk8Pi8XMXg6PjREVV/8QAGgEAAgMBAQAAAAAAAAAAAAAAAgMAAQQFBv/EADURAAICAQIEAwQIBwEAAAAAAAABAhEDEiEEMUFREyKRYXGh8AUUMkJSgbHRFSMzosHh8ZL/2gAMAwEAAhEDEQA/AD1ihjkm8mZwJ3I80VU0+GQwoJS1JgCAidonZ0A1NZ6Ati0gm3azQkn5NPmjooNrdoFgNpDbaGllUhaEhKhAOwgdIy31TLFpyzRygOBMxGwUpXDAcvwiMi4lJHQMM++my0Uv/MAxDKU7FdIG6eFJKNIlF1yoAJC1KAOzMnxoKdOi7VqzatB6MZDZUG0ytZKpE5xumfdRJNk3+TR6qfChWrN0tVs2VoCFGVRnvJjujtouhZmrw4pxgky5yTlZnGueH++kJSIWhsQBlCWxlllmTXPwO2aVLuVqSFAIQnMAjNSjv+rVLWy5m3dV+UuVnsJj90Ud+B1g8i/hTJUtIyBJ5qJ2D61MfYVB82PJs2/yaPUT4V4q1aH+W36qfCpw2szCCYyORy68sqgexYTA3e+PblV0w7RTetkKScgIzkACIz3buisju0j4srIZlsbBPkpn2Vq2lFLbt31lChhaWZIIA5hicuqss0wMNvH6aPVChQKNAzfIYtQdHoValakgkuKiR0IHjTS3at+YnsFJmqGmC3apQADmo5mNp4RRsaeUPmJ7T4ViyYM0pNx/U1RyQSSYY1ismxYLISJLjQGQ3vIndwBomzbsgQUtSOhM+ylLSOsRdaQyUJALqDIUSclTERTM9q9buKKlstqUcySkST0nfTcGOeOLU+dgTkpO4lv4s15jfqp8KChDanX08k3zFpAUAMwUzhw7BhOIyNuPoFW/7LWv5u36tL7WhGVvXCFNIKG1pCBnzZCpA6MhT7JFeVjRb2Tcfi0eonwpH16t0puWISkc9GxIG/hFMjWqlrH4lH7X2qUddLRDDjKW04UhaVQCds55mTuqABVm3Ti8lMfVT4VPd2aTASgdMpT7hS9/aUpP4kn9ceFSp1y4sK9ceFL8GfZh64gbTDQF06MIGSco+imi+o96pq6UW0NqlgyFoChHKI3HfQTSF9yr63AkpCkpyOZEADd1VY0HpEMvpUQSC2pOX1wRt6qvIn4bS5iU14g9ykmVNoOcnmpz7q+cLUZNI9CU+FCE6xtkeSsegEdoNSI001wX2f1rD/PS+yav5fcKNNsKyUygyIjCnfkM441lVugYRlu958K0VOmmQQZUP1VUhGOdGwKIHViUfYRWjhnO3rVCs2mtmMui7FDjYUppC9ozSniTw6aKWuhrdW22b2x5KaE6G0y021gWsJVM5hRyKU8BxmrydY7f5rqO8e0VnySyqbSXwYzHpcVuUvhG1fQw2wUsJZJW4lWEJzGFspkpJ2c+PTTLo1sKtmlobbK1NpIxARJSNpih3wm6bt37dHJvIWtLgVAOYBSoHLrIohqm5NiweAw9iin3U/hZSliWvnuLyVq2L9pq2yEwtCHFk4lLUhJJUdsCOancEjIAVR1g0BbpbBDLQOIZhCRuV0Vec0m6tRFshCwjJS1qKUlW9KCEnERvOzdxobpy7ui2MTDQGIZh6dytxRWlAB+00q+G24s1nmJz5VrPmjpoDrLp08o2h5pTEg4cSkqCiTESkkA5bDtpzs/xTf1E/uikX4QXhLkgKCUpBB9b+KiBewNdcgLPAE9gpEsLElwBYUlO8wRu4kcaZrG9bLacV4tsx5OEEJ6JKO+atFTCtukT+x9mr0bbMkMmmSbV107j9oBppu3aRjSIQn5yeFEVXDSUlWNMAE+UDs6qylVlbH/8+epKCe5NfN2dsD/joPShI9qKNau46XEQf3F8SvrO0oWzKYJOIqVGcEyf4q0b4HHEs6PXjJQXVqzSoJWIKQNvGKSQxbf/ANIdjfhXKrW2P/7EelLfhVNWZoS080bPc6aSpwrSpAzkSUkgwlMzxISJqE6Vy/GJOW/AZjMSTnkcxWLq0fajZfp9VHhUC7ZndepP6qPCq0j1nh+BfE07XHTZVZutlSVFwYUpETzikE7Z7ZrLtY2SGUDI89SjGe0Ej314bdv88T2Iqu8lO66B9CaiVCsmRTaaVeoyaqWjXxVsqUlKzM5pCtp2yJosbVn8qPWTWfFP6dJ9CaiUDudT2JqvOuUjZDjMMYpPEn7bY8XVm2lxjk1BUugGCDuUc46hTg5pR0KIFo6sAwFBbUEcQCsEA9OdYr8ZUiFpeEpIIjCDII4Z1vtsuUJPFIPaBVO+rFTyRyS1Riorsv8AYL/Cr35m96zP8yl5i+WHbhYt3VFTuaU4JQROSpXE87dPknop4NK2jXJeuxGy4OfoyHog9tURfZf5ErOm3I/wdz6EoP8AuUn673BcWyVNraONIwuABW3bAJEZ91aSynKsv+E99XxtCE7mwrtKh7qgu6LQ0EgmeV9GXjXjuriSPxn7P9aScbn3J8a9C3PuTRKeVfe+B0frnBdeH/uYWubPA+tAMwkZ8dkZUR1fZS3fWpuGypsElaCJxAc6I2Hq8aWkKdGYHRkTXSrh4kTJjZJ2dooWm1V7nNlODy6lHy3yvp2s2nTd6ycCgpDz3PBdbaDOFslJQBKCMaYiSg5KUMsVD16UZKio2bBzBSJISYRgOMYIIzKoSEAKgmSJrKUvu7ge0eFSC7eHnjqVStE+50cfE8ElUsUv/X+kamu9tOSKfiaCcISFHApQiMyShONRiSTGZORmsyIjGD5yu2ED3mohpO4G9z1qrC8cCsUGZmcjnl4CihGSfmZn4rLw00lhi13tph2wsVOThjIDblvV4VaVoFzzR6wpeTp58bCodQFdjWV/zl9gpviZFsqoZglwPhpZVPV1rTXxJ9O6NWgYlJgREyDvnceinfUF3FYkeatQ7YV/FWeXem1upwrJI+qKvaE1xctW1IbSlSVHEcSVEgwBlChwFVcpbyM+d4FP+Rqr21fwNhtGwkBKQAAIAAyA6BVLWRPyI+uP3VUI0U2q9Qlb5hsAYWkKIklIJUtQIM55JnLfNe6c1aZQ0CkLHOA/GOHcr6VUKD9roRwtI/vdwOYnL5PLmj9HWc67KdbLqVKLyFKgLMBYIMQoAAEZbQBWp2elWQ038q1khM/KJ80dNZbrncSkTniVi699WCyFb6ktBJUcKBMZRzEu7o85DZo5a6KcKUk3LskCcm9sCfmcaA6Oecdwk25KCFbFA4sWHzliMx95o8i+cH+Q52p/mU1CHZOLRTRxF5xYCVKhQQBkJmUoBqjcurJnGcYwNJVAJSVvKSogERJS2Kmu750oOG2WokEEKKRkduYXUNg+slSnLVYzSoBJSqCMWclwZyo+3fVk3Cg0S5+dO+q1/Lrn8EufnTvqtfy6rt3d4RPJNDoKlg79sFQ3Axnt21E7eXac+QSob8Cz0jYvD0H75Qm5Yc0W5+dOeo1/Lqu/opcf4hZ622vsVSOlb3ObcbcoicuMr3909ArpzSFzGbTYPDGSej5sd/ZVE3Kz9isH8cT/AO239iqd44SCBkCANmWZWDu6R2VYc0o5JC246UJB7ycqE3GkTJHJK3Qeog7PR95qmUrZGq3UrMKgEmBgTkJMbq8asji5ypGZPNTnAJ4VONKACA3AH0Af4a4OlRnzYkRkgA9uGqJuVL8wk/WA+/ZWzNaEfCQBeOAAAfi2jGQ4p9tYw9chwhISZKxx847o6e/orfvjKPPT6w8aB8zRj2QJOibj89c/0mj7qWbGyeUu4KbgoIfUknkkKxEBMqM7JnYMqeQ+mfKT2ilbRRA5Y5c65dPYoI9qTVDvuv8AL/JZZ0fdxleD026PtVnXwhMuJu0h1YdVyYMhARlKssIJG2c+mtcYUIrLPhRUBepn8kP3l1ELfIVTb5SAK5DJ4J7/ABqzb3iBtAV1yPYR1VKL1rzE+sr7dEI3IE2ogTvHT09NeKYjYO8jfUzl6g9A3Rnx4nprpF2jOYP60GoTcrHFw/aNfKKvpeuas/Hmt6Vdv/GuhdsncqeGID2o9tQm5TC1fS9b+leY1fT7R4VeDzMTzgPrCeuMH3z3Z1yp9jiv0Ee9AqEt9iJm3UvYSMyM43JKtw6O+o7pCkGMRPVHEjh0VfYu0JwlOIjECZjZsMbN1QPKSopkkQIMDOdu8jeahVlDlVdPYKst2bhE5Rlw3hZH7pqXk2/OV6g+3VlF0gJKZJyEZAZjlBuJ8+oiWOepOlEtWpxkk48KUgSpZgZJSNpojp7WBJbA5K4ScQ8ppQ3Kob8HTLauVWACqYCt4TJMDhTLrEPkR9cexVCPjyLruiWBa4uQZnkZ/Fo8wfR41lendF4AMKjyYxHAcwkxuJzA6K0TSOsSU2gxM3CE4EJKlNEIHk5kgnLpilO/wuoxJIUmDmM+FRkaB2h7FgNpCw2Vb5IJ76JJsbbzW+6jnwc2qXPjAccwtoUMCQlkbSsHNTZJySKeW9WbZZHyhURmMmD/ALNNT2FuPtMwTo+381vurr8G2/mo7f61q1jqbbIWFFIWEgkpW2xhMJO0JZB791ALIocClKt7NKG0hS1G1bMSYAAjNROQEjYc6bDHKabXQB0trEwaMY3JT2/1rk6NY81PafGn78GFR+StLJ1BgpULZpMpMwrCqFJTIUJIjmnM7a9RopwZiysgBvDLEDIKzOKBkR2ii8F916lepnS9GM8B6yvtVTc0Y2Rs/aV41qp0Y+THxG0O78SyROLDE4omZEbap3Wi3CAVWNmJiDyDAJkYgmFHyozwxNTwG+sfUl+/0Mpd0WnPyvWV41Sf0X9b1j41qN/Y8hHK2NmnFMTbsnZE+TsIkZHjQ3SzDKm04WLZpagrNFu1+Vt0zCkHOHO8+isuCWOCm6r2Eg9T0qzN1WEb1esfGoTaHzldprQlavNx5SP9C2/kiqWkNXm8SecjP9CwN/0WwKya0PeKXcUNGaOxPtJk85xIzJ4g1s69VbST/d2vUFLWr2hG0qxFLailacJDTaFJgOKMFCAZOEDfv40fOuFtnznOosuj+CquworTsejVW0n/AA7XqigSdWLaE4mmlklSsQCoIK1qEThMBJAzA2UdY1ytkrSStWW7knJ7MFA/7Q2yAhAdJCJElpxGUyMindS3NqSSWwxJOL3CDOp9oR/h0dqvtVnXwkaKbZuUpaQEJKAqBMTKgdpPAVorWuNoBm8PVX9ms/180s2/dYmyFpDaU4oIzkkiCBuI3U+EdTpC3yFMMnjXXxc8aknpr4rPGn+A+4ncjFqePdXQtVcR2Ve0Ro165dS0ykrWrYBwGZJJyCRtJNN6vggv+S5RJaXzQsJSs4iCJgBSAJ6JqnirqTcRPi6uI7K4Nuro7Kv21m646llCVKdUrAlEQrFMRB2GeOzfRtWo1wSUtu2rzqQSWWn21u5ZkBGWIgTkkk5VHirqRWKXIngOyvcKhuFEdI6OdZDZXADrYeREGUKKgCY2GUnKpHtCXCbhNuUS8rBhQMKp5RKVIzBjMKSduU5xBqvCfcm4IKD5orkNngO+jC9C3AuTa8kS+FYOTABM7coyIjOZiM5ir99qPetNqcUyChAxLKFtuFA3lSW1kgDeYyqeE+6L3FnCeA7TXhSeHfTUj4PNIEBQtVkEAgyjMESD5fClrFU8JvkS2PGoFw422Q22XFrGWcITBMlSt3Vvo/pxm8DQxOsEYhsbUCDCunMbaRdB65vWqMDaWyPpBRO2dyhTTozWpy8acDiUJKFoIwBWeIOzMk8BQSxyW7DTG7TSv7qyOIR3I/6pLu7JKcWEBBXhkpHTtjZso5pq+uUts42UlOAH5JeJXkpElKkjuNL93pNCk4swM8lApMhJyg76UwzrQV2003KnAFKOYIiOEGTiBmZy302taYaS4h1LklHzQDCugx6KzlF+jlMESnEAD6B2UxW6UcZG2h2W5EmzUWtaGnWHilULDS8swRzY9pj0ik6z0q40VcmvDMTkCDBkGFAiQcwdoqpoq4QEPxtwpT2rB9xNV1O513fo9KeNt9zDxFxmqGBOn31JILpgjCdkqGYgqiTkSMyYkxVhGm31GEuEqWsECE5rKk4fm+cEZfRFKx0gpJjCVJ6No8a9auJghGCNnH+lZJY8mXiHBKkn22r3+09JGPCYOCWTyyk11e9vpXs/I1S40Y6AENuuCFYSpSQR5sgKQkhSlrVCgSCJOLdVFrRbxUoruE4cWNwhIkSknElakQg4Ep2RAUn0oYvVece2o3bw+ce37/cVujwc0q1L0PNvOuxf1lfcL6kOrxqQSkwkJAMyqAEpnnE86M9uyKpXDo5NIMYilEDeQXWCY9QVTW9JkmenfVq2QCE7hDc8ZKrhWXqUr6RShhjEPhvNNs75M8KifbCiCoSR6I7IplZZQpEZR1x/WhF3o0BZhRA+t1V5+E7dHRnGlZPq+wAFQNq0n9lzxphil3RbeFYIlSucQMUA83ZmeMZ7pq6nTD/5k9/qMn+OniQqG8wffXLzXXntzqgjTD35k8P1mvt14vTDv5m/2tn+OpZCdyRvPaayXX//ABqultOfpI91aQ9plz80uOxH26SL5oXOkVJW2tALMFKwAcjIOROXT0GjhLS9QePH4s1Du6Ec15T8rUNrdNcHUFvpq/rnsOn/AAbJ+JDN8BbjSWbkrU2hZWhMqUlKinCTEkgxOfXQLUzXS9dvbZhy5cLSlpbKRhGUQBITI3b6t6uWbujneUYOJJycbV5Kx7iNx3dIkU3XfwhKWmE2ToUFIUCpaMPNWleZGYnDGQ31FxEXbZmy/RnEY2klfuFjX99Gj9M21wElfNS45J5y+c62rnedgET0Clu0tNHNOpe+POltJxBtDLjdx0JDk4Eq2DGFRtohpfQDt46p+5cKnFcBCUjclI3JHD0mSSaonUNPnGh+tLlQ9fQ+Zq3R9f67BLFohpu3cLduG3OWt0OKSsLXkFrTJThKTllJPTRR3WuzS8u8UpS3l27TCUMjk1NKLAQ84krQUJwxyadvlGMgDQk6hp849lcnUMeean1mPZk/g2fugkzrLZLVbOpcftnbXC3jWEPOOskKSPJQEKLYMQoDE2SJJAqyi8swHC65o0ILa0g2aLhm5JKCAEgAJEkgEK5sEg0D/sH9OvP7BfpKn1iPZlP6IzrsHtJXdrcobVi0XjVbtIWp9Vwl5KwylCvIGHmkZdVZi6IURIMEiRmD0joptXqGfPqM6hq88UUeJigf4TxHsFSaLavNJWpYUVDIHmqKePDbtomdQ1+eKsjQAtWipRlRUBPAQTHd3Vb4iMlQrJ9G58cXJrkPek1SGhwaR3ikW9hCVl4FxOMkJBAIxKAyUQYnOj94q5SRC23QEJyUnkz5CcgUkjok0v6XfbKkpeK20EglSEhcGVGIJE0lmM60MbV65SlphxJJJHKPApEJKs8KJ3HYOFMNxYttnNr0odj94D2CgupVxo+3ug4VOPgBQCHEJbSZymSrb0Z1qNv8IFsmOTs8HA4EI7FGJ7aVl1J3tXz7UacOO42lJ+4WNE2QdXyTTDgS8QFLWA4hMSqThKSBlx30xj4PZBBDBG+G3B/unh3UVVrk8oSm2dUM42FOwxs2jqNcJ1gvjssctsyrfkfmnaKPDlTW7Xr+zEZFvsvn0QKHwYcU2/qO/wA3r7K4/wDS8yM7dJ/8bscPyoO6KtjXu7/NUHOc3HP5NRr+EG5BBNqM8pCnTu3EMdedMWfG/vL1K8KfZ+hcR8GjWfOB4w2Y7nqq3vwfkHmLThje2udh/SncKu2+uT5EJtwrqTdHdET8VjiPfUtzrFdZFVukDLap5MxJGRtxxn0dFX40e/xB0SumhUvdR1pCpcTkJjkldf5Slqx0y2pErS4qcKkkBCIgORMvK/KK7BlTlpLXHEFhSWklQKcluqgkRMC3M+n00jtaLYSmBcgkCCORdmfSkUrJO+THY4U90Ejphnch+ekNH2LFSI0q0oQptyRJxDkwT0c53DPUJoY7YtAwbgCNoLLyY7UzVT5JJkXKMtnNXtAnhxrM9XRL5/M1LT1b+fyG/VZ9pU8lyglxRIcwgzhGYCSRGe2mgUj6rqwgqQpKj8ocSkqCZ+SgHLFG05cdlFvwzdeZbHqW77261R5GKXMYhXiqWzpy6/JMf6qx/t1z+H7r8iz/AKyv5dECHHk1kvwitFV9AMfJJP7SqeHNYLjew16Hj/LpM0i8q40hK0BBDYEBWMEYjnMDiRHRUIwANDHz+7/lXo0Eo/5ncfGj60VykZ76xPJM0UiGy1PccwhLyZI81X2qJam/Bpc3zCnW3wgJXgIUFkzhQraD9IVTLxH/AHRBhxy3bSpAXgISSU4oBIAzgdVAnl0vft2Ck1aoNj4EL4bLlH/yVF/6L6QmPjCO10e6qqtOvR5R9dVRL1ieTniPrqpLll6P9P2CTff9Qdcaj3zd8bTl5cwFYhTmEgNlcDfMAjZtpLGlrj8s766vGn1jSbynfjBUoOIEAhRkAgjytuwnvpe0dqlyrTjxdbbCCuELUEqXhRj5g3k7AMtu+DG/FJ/f7L/IuUpv7LfxBbOnblII5Rwz5xJiM8s8q6/tDdZ/KL4eUfGnTQ+gH7dtZYdtFcu2EqxL5yJlWwgDEnM5yJAMEolPVkNIuBzDesYuUUyoHkxj5mNRC1N5p+bO8jgJpjlHsVry/ifxEX8PXY/znfWNGNAu3tylwodUQiM1LKczOQyIJy2VcX8HTmEEO25MbOVHEjaRG5Jzjys4gmrWgrNdot9hUBSVJxAGRmkngOilZ8iWNuFWHiyZXJJyfqxUc1iu0mC+vto1oXSTzza+UcUshSYk7JC59goTpOw8lXGaKaGeCUEJStcxOETsnq409U0KefJy1P1Y4PvSmegeykTW5eaE9J7gke80yItXAhJ5dRTAlKkpO4ZYoBFKOsyzyomMpIjhMZ9OVRcxQe1FbbU1dhT3JulkBpIdDKnFYwopCjtkJiN80U0fo0NtzyfJqkRKnyY/UwIJ9MdFIujGypxCQJk7BwGZ38AabQFp54bdQg7FAKCSNu0DCazZdUXsbOGab51sFLDSLzShgU4c8/k0jL6wXi2Tto7bay3bmFK9nEgqG4eSR/FSgNJhDC14gXBJTiiYCc+k5z2Vxq/rctx5pCkJ5ywJTlHOG4zPbWfJiclqpDlxDUtMnfv3NYKBhNCre4RjhwwkceM1dywbB3Uj32lUpPOVhlRjYJ45EiuXCDlsaHKkx3f1pDZIYDaRsnACT0yRNV72+duUALWVJO4gEHPdtApRTcuYZ5NSgd+UeinfV6DaJKhBI2cMzTmtCEquwu3ujW0gQDO/hNCviONaQoqwwcgY2npPsq5pvSK0u4QoBOR8kE59MVSaWsEY1SYEEADKZ3g1Ja1C7NOHTKSVEzehm8CpSkncSZPsz7apacswptAymfN+jHGrpVuk9seyKGaRUJHdzjwjjSMcp67s3uENNUGtUrlJaKdpGJRHQS0kd4PZRxTHTS7qpaKwrAISVIOE+VmFpOaQZjsmTwyLpsbv8qx6i/tV6TH9lHlcn2mWeSEVG42K4Nndefb+o59qolWF0fn2/qufaowDlwUtlofhMdLQ/eNMK9HXXG3Poc8aB2zTg0mA7gxckIwTEY/pZzt7qhCQayvDen1f612NPOnzfV/5UKCZjMdtXE2auFZtUxmxZOm1ZzE7oRl6ed7KsaQulISyQE89AUZTOZAOXOyGfTS1pF0pVhyMkJ2HeKM6zXhQxaEJScTAzOKRzWtkGN+8H0UMZTcZbjGo2tjpWkHNpSkA7JQQD1c7OoUaQcUCcCcI34FQOs4oFLr2ml4ZwjsPRUbOk1yeYhUcQTvjLOKWvF6sJrGN+jFl0LkJBThiAYzKtoxZ7OIqJ19IUUkokGD8krcfr15qKsqS/Ig83o8+g+nEH4y9OwLVHbT5TlGCYuEVKTCDl635yJ/8Svt1KhoKRjHJ4MJVPJHYkwcsc8aA5U0aKbxWsfo3R3z76vHkc7LnDScWui1uNF1CW1IG1WCM+ork9lUeVGcFGf0FDP1qdtVED8HlJ3yaSHmvlFAZx/3WLFxcpycWlsMeJJXuRaW0fzBIHlEZCBv3VMGQhoEcQO40V0y18nP0h3iPfQq7uFloQ0YxDMqA3Guq1uY0XUoCmkxM4Rt6hWe6aXLx6h7J99XBrW/hwymMMeTnsjjQS4fKlFR3+EVSQVj9onVZoWttckqxuuupj5uBDYzGUziMbYimCx0EyXPk33f1CpkgdeKOGVJ2rWm3nwzbEpLbAWWwYTm6tGKTIxHhTL8eDMpCUBzCggqVzTJAICVKw9JJ3CZAFKacd2aoRU4yafL4lPW1wIacSXHXNvlrSVHNCc1YMXzt5NQamamuuJReobPItrkkuA+cMk4QclQPT1xLpTRiLkKCXm0AJzXgcwSVJMSlvKcI2Agewxqrrc4wx+DFMoKZJ5ZC8QVCseRTKTnAyOygzTWlqPzsJwxafmW4Z0he4WF5fNO87Y40vJ0Zbu26VrWSsBRwquGQAoQPIcGPPIwN0ZzRO/CnEcmgYlrISkDaSVAAVoOrGp1tYslaglx5IKluESRAJIRI5oGcbzv4DFw0ZdDpSyYoY25bu9jKdMaLt2WgppRSVKgDlGFEjPMob5wEDyoO3MDKnDV0YbRsE/NB7Ri7M65CMeK4fSXHVpxKOZjIkISNoQnIAA7pzJJPNoIbA3DIdWwe6m8fg8OKbe7EcPxSzxklGqfP33+wG0nqcp5Bug6YPNCUjEeak7pG1QA6u8ZrC8UKCRkUtAekJNSXekPiqnlIUErUmJIJI5vZGQMRtG/ZVHTVyh1C3mzKMBAPUmNkCsdWlfI1Y9n+RTSgAIPKOqXKZClHDtE5b99RaSd5yevwqDlVBaUqQpskBYCt6STB7q5vl/KIHE+8VrzLVkXlS9xeGoQbjJu+4/6rWpgkmEwRPTjSYjbsFMJYHnDv8KRU61G3PJhsK3ziIMndEGq+kNe1qaWEt4VFJAUFbDHDDW/EvIjjZH5maEGQfnJ7/Cvvi/0k9/hWK6squG3eXCilKc1gqIxjgQePHrp1Gvmf4r9v/jR8wXtzHNdtl5Sfv6KW7nRa06RQ5AKFNBOIZjEFEwd4MZ1SGvfFkx0LHhUujdag+8hHJlJ2zinZ6KuirEO000S5CsJExJy6BEH7xTswlJB3EDx9FZm0+jlAMKvL24x531PfWzotEwcsoOcjp6KGUV0Ktird6NBW2o73QP2UmiWn7MKtbQH8iB3Mf07am0jbjCmDmHArMjgnqrzTr0Wdmr9Eez5GubBy05PnqbKVx+egts6BQQkgqO/M8doyG6KmVotIcd27Yzjzk9FSWb2HKfnHq3THbPprm4uCFrOfOJjpgisviZNVWOajQW1Pt4U8BvRPYVD31R0/Z4XX1mIkGTkACQCSY2CZ9FX9RXypbsiPk8vWT41zrJo9SzcJCs3EgJB2A4U+kZ1tzbYYt99xOP8AqOuwo29yHFBACJzzDiVHIEzAE066Et/k0j66e1ANZ6xflpxtRRAKcQATBWCMMkyQCNsZDtFaToBwKSkgyMeR4y1lTo49GalyaAlLVC33ONH6WUhnAylLxA5wDgBTsAyAO3nbY8k0Jt2lKWsqbwT0zJMzu3ZVW1OJQ8+OI9iyPfRvGArcT993o7qxRgoS2X5j3LUiS9bCmQTwSfZQq5aIZGzyhv6FUVeX/duMIH7OfupX0rragtgcmryp2jgfGuwc8QjsPVUJqZQy66jLRmN9WWkXNHMKdWlpAxKVkAMjsJyzHA0Tu7Z20QEvJLa1c5AncMjiHDbwqjo9t9t1K2QoODySkGdhHjU+kbW9uF43W33FRAJQomBu2dJ7aDytBeeL2OLfWFxKCISoSDmIzg580jOMs9xq1b6zFKm1pkECHAQDi5xmMhhGGMpmZzqtZ6uPLyU08AdhCMpjLEVEADpr5WgXUzhaeVnAUGlRwMEKII7ZpbWO6Gp5KNX1G0m29fWwQtKpUVQCMWTa1Zp2jZvrX0BCgU4grM5ZbDuPo6q/LWrDlzYXLd0hh1SkTzVNKCSCCkgmNhBIy41ouiPhZfccKG7FpJKioqKljEpRz2oJKid3R0UlRjjWz2JPVJ8g5eaNdtOUDjanAhtaWn0oUsFJSIxYZ5NUJSDIAkEgxQ7TGlE2lryigVBMCBEyTA25V5rLrfe3CXLTkkW5wgrKVKJIViASQpIIGRJG8ZTEywOWQwQSk5Z5jhWbjeJU9Ke9cx3D4fDg66v9L/cwbSmsnKuvKCSpK80BUS3lEgCRMZVzZaTcLCm8RKSkgCBx/wC6HuMOBRkKJiZIOcjpE76ms3AlEnFMxAST37K3TgtKpdgcMvM9T6BFd8pxxK1lZUAEAlMAJEnOBtmvXFKU61GQxgftDLriqfxFbhKm1kidkKEe6auWFm6HGUqQrJYVI+tnJnZBNLyyjKWp0nXL/o6EZRhpinV8/wDhe0s58qqdxH7ooUm7CpGZEbvmxsmYojrABie54SoRCTMqyAMQIBHTS4lcJPOCZz2eytOH+nH3IwZF537y7o27WSoEmPf1ffZV7GJ250G0Us4lfVk1p9z8EjqELcL7RwIK4wrzwpKo7qZQDtighWXTn7KI6rr/AL0nqV7KBB6i2qi5uk/VPsqAhq31Yt1GRbyZmRi9xpqs9HZEqxgQci67OzgVRS8NKuHKY6qtNPFQ5xKus1nUxjifaU0qQUhBwpxgZbTKfGK6068v4jaYSqSkjLafIobpIZj66fvlV3T+ej7YnzTx6OHVWTG71/PU0tVpFs3ZwpUoyUnMneABvPRVe8fxOkgiIy9IPGg2lFYFKIIxQD2mJg7aFG+WTM59QHsFMjg1boqWStjTdQlFLzkQTgjM4RGJG+Dx2Ua0ygl0xwH7opN+Da7ccuHEgjFycgnoW3OzoBpr1mXClK2Qif2TVcVFLClLuVgb8TbsIl3oK4UBht1Ag8Ewd0CFZDf2U36ktONNlL4KFcriSnacOGN0gZyB6aykuHj7a0fUdyG8KjhUOTjInatZn9oCD5u+t1q0Z96CujWG0OrMETi50kTKgriI7K9UGg4pYxSqAZOWUxGRO80ORaYbhSgoFONwxBEBZTAz2+TP63XAbRhWm4HyiynEoYSokbD07jFYXocmkaVqSHMCWo6xWX345qfvurT7ZfMPQo+2s10k3mRwUR2SK3rkjL1AW8V2wOdUINTWx51DLkHHmGrVOyi7LUnIgQN/9KEWi86KIVnXLyczdF7F+3UTGcemrHKKBjEfQTVNlVTpOdZHzHJkzjyiBzj2mgrSDzYJ+ce1RNGEqFULZHNR9UUcG1F/PcF8yMIUpSucZ5smTPztpnpo1blYA+UV69C2xzl/WSP2autmpk35lwLqSrMhas/pHxrx9bhzLiieldQBVclVL1MI+cbcBkuTHT0dIqVl/DjJxKwgKyGIiASSABO6agJ51UNYM7d79XuNXCKlJJ9Qpzaixc05ch1xaknHjMg7IAGwg99CCYyNeY8tlesuAKBICgNoOw16FJRVI43N2y1o1EkndEE9ZrUL/wCFG4UwsH4pCkqb5odxEKSUyJVwJMkAbOo50vSKXFLKUBtJ2JGwZRuA6/TVFa8K5A+/VU3Kumwkkii2qi/70nqV7KXEO9NG9U3P7yn6qvZVlDM2mitk3Xtno9B2g9tFrezQNiT639KzrEw7FHTFzyd1zlBSMKTgIjPiCATNNDjLTtlbyObnhy6VbvR3VfVaoI8jtP8ASpXrVPJITGQJgTskqnP0mkvhptSqlfL19w1ZUqvoZPrnotCHBhj8UVZQJhQG4DjSgGs4FbddatWzhlbRJgp8tQyMcD0VU/sHZD/JM/8Alc+1WjDjnCCUmDknGTtIUvgpMXv/ALSh3g03ayOKCvxQdQUAFIVgV84HM80iPTVzRGr1uw8Ftt4VQROJasiOBMVPeaGZeVicRiI5oMqGQJO4jiavLieSGkHHPTKzIHWGErAUk7cwDijoyO0e2nfVi5aWXOTjINk+hR4k9NHlapWkzyCeuVfark6HZYSstNhBUM4JMxmNpNEoO030KclTSB92U8ssAZhR2H07KXEoWm5GJMJK8juiacLvV+2ccU4poFZMlWJQM7NyhUhsEAQE7OJJ7ySaz/VmpOSfMZ4tqiC3PNWOkewVn2nEw44P0ivaqtBWIkbJpA0+PlV/X9omtSVJIS3bsGN6FWMwobOn7NENEWSkKkhtX1pI7wajacMDqqe1Wd1DqLGFv6jHoSoewRXShPzGx6PEULbePGfTUvLnjQua7F6X3CCTHzUff9WpEJ3wP2Y/coclzprsPHjQuUewVPuEwkean/4/e3Vi3t2sgUDLhyQ2fqCgvKHjXTKzO099WnGuRKl3GZWjGIMNZnM5jq6t1UnbdA8lHemqayY39tV+X6aj0fhRa1dy05lng9njVdb36M9/uVXJuCa5LtLrH+FBebuz74x+j/fPsVUjRSqQUpg7ZDnVGSjUIeqG5062yCVEEjYkbT0b49PTVqMH91Euf4hO03ZpbfcQnyQohO3o45x151QSgnYCeqidzcPXjkxs3AQlPpo3ovRQZ4lRGZ2DqA4U+xIqW4JUAASTkAMyeoDbRO7s/k0pz5eSFN4VBSYKto3HZltqFDZbuwIjC4IG7ygR3RTfcnHK1BBWpRKjhGInpVtq26BaE9rRjx/y19hHTRPQNi+h0LCIyOZ2Z+mjCj0AeirGjclZ7DkeNVqCoZLK7VGYT2Hxq+1pBX0fV/8AsoKi6CTu+/VUn4Rzy+/sqaiUH06QVG0D9X/ka+XfqG8xuyT7M466XXdKKGcd9WTdkshUZzG3rqay9IRVpBRJgnsQP4TNfLvVEfO7Rn+zQD4+rd7cvTn/AFqH8Jr3QOuq1omkPqvlz09cVx8bcHziOzwnvoPY3qy4kKgg1Z0q+UlMdNTVtZSW5fN67Hl+zwqvcXDhBlRI9EeyhDl+qprN4lRChsBnj2GqUwtJdVerHzz6I8KhXeLPzyes1Vv18/I5QKruE8ajlvRVF4vzPNT3+NL2nENkzghU5kE55Hpo0wJoNptPtHsNXYLA6Ng6hVi1E5eyqHKmOzcKtWTxn+gqmi0FGmeNThHVVJF0rj3DwqUXq+PcPCh0hIutsz/SvTbmqiNILBEHuHhUg0gudu/gPChcRllpNqTHTlUttowk7YqojSC527+A8Kka0m553cPCr07A3uFXrZQBgbOrh1zQvBVh3SjmPDiEEzGFPAdFUdJ3SgrI9woWmMSVHSnhXBdoWu7UTt7h4V4m7Vx7h4VekpNBVLlLN2xylwEFWUmT0bcqIfGVce4ULulnlUnfRRtFSpjElTbYCU5ADZXvx1PGhCxmeqvgOgdlFQpg3TL+J5RHR3AUw298FRvMTFDPiiCZKRnU1u2EKJSAD1T7atlBKatWPlChpulce4eFS214oKyPcPCqogef3H75Zf19NcpVQpd+vPPfwHT0V8L9fHuHhUosJPHOiKVn4sAchiPZn76WnL5fHuHhVgaSc5KMWU8B4UOnmEnyLahG0RlInhXIE0L+Or49w8K9Rfr49w8KqmXYZs1Q6nLfVvS6pwnr9FLqb9eMHFs6B4VY0hpFZIlXcOPVRpbA9SZVT2BzoIb1fHuHhU9tfLB29w6eihUdy2wxdDOY4TUK6HOaQWSJO7gPCvvjy+PcPCo47kvYMMKoXpsZDr9xqJu/WCc+4eFUtKXiztPcOnoo0tg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69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would future generations want from us?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285858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Same as what we wanted from generations earlier to 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</p:txBody>
      </p:sp>
      <p:pic>
        <p:nvPicPr>
          <p:cNvPr id="5128" name="Picture 8" descr="http://cdn.theatlantic.com/static/mt/assets/culture_test/star%20trek%20into%20darkness%20650%20paramou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12030"/>
            <a:ext cx="3657600" cy="2655980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3733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A portfolio of valuable assets, not just one type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96510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Society has a portfolio of valuable assets, including non-renewable ones</a:t>
            </a:r>
          </a:p>
          <a:p>
            <a:endParaRPr lang="en-CA" dirty="0" smtClean="0"/>
          </a:p>
          <a:p>
            <a:r>
              <a:rPr lang="en-CA" dirty="0" err="1" smtClean="0"/>
              <a:t>Hartwick</a:t>
            </a:r>
            <a:r>
              <a:rPr lang="en-CA" dirty="0" smtClean="0"/>
              <a:t> rule says that if the rents from non-renewable resource extraction are invested in other forms of productive capital, future output need not go down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6200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Externalities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7033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Conventional Output Model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Production function: Output is a function of labour </a:t>
                </a:r>
                <a:r>
                  <a:rPr lang="en-CA" i="1" dirty="0" smtClean="0"/>
                  <a:t>times</a:t>
                </a:r>
                <a:r>
                  <a:rPr lang="en-CA" dirty="0" smtClean="0"/>
                  <a:t> capital (not </a:t>
                </a:r>
                <a:r>
                  <a:rPr lang="en-CA" i="1" dirty="0" smtClean="0"/>
                  <a:t>plus</a:t>
                </a:r>
                <a:r>
                  <a:rPr lang="en-CA" dirty="0" smtClean="0"/>
                  <a:t> capital)</a:t>
                </a:r>
              </a:p>
              <a:p>
                <a:endParaRPr lang="en-C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𝑌</m:t>
                      </m:r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CA" dirty="0" smtClean="0"/>
              </a:p>
              <a:p>
                <a:pPr marL="0" indent="0" algn="ctr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which can also be written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𝑌</m:t>
                      </m:r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0.5</m:t>
                          </m:r>
                        </m:sup>
                      </m:sSup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522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Conventional Output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Why this form?</a:t>
            </a:r>
          </a:p>
          <a:p>
            <a:pPr lvl="1"/>
            <a:r>
              <a:rPr lang="en-CA" dirty="0" smtClean="0"/>
              <a:t>Labour without capital = 0 output</a:t>
            </a:r>
          </a:p>
          <a:p>
            <a:pPr lvl="1"/>
            <a:r>
              <a:rPr lang="en-CA" dirty="0" smtClean="0"/>
              <a:t>Capital without labour = 0 output</a:t>
            </a:r>
          </a:p>
          <a:p>
            <a:pPr lvl="1"/>
            <a:r>
              <a:rPr lang="en-CA" dirty="0" smtClean="0"/>
              <a:t>For a given level of capital, there are diminishing returns to labour</a:t>
            </a:r>
            <a:endParaRPr lang="en-CA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62400" y="4051648"/>
            <a:ext cx="5029200" cy="2044352"/>
            <a:chOff x="3962400" y="4051648"/>
            <a:chExt cx="5029200" cy="204435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343400" y="5334000"/>
              <a:ext cx="2895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495800" y="4051648"/>
              <a:ext cx="4495800" cy="2044352"/>
              <a:chOff x="4495800" y="4724400"/>
              <a:chExt cx="4495800" cy="204435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495800" y="4724400"/>
                <a:ext cx="0" cy="1524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/>
              <p:nvPr/>
            </p:nvSpPr>
            <p:spPr>
              <a:xfrm flipH="1">
                <a:off x="4521896" y="5092352"/>
                <a:ext cx="4469704" cy="1676400"/>
              </a:xfrm>
              <a:prstGeom prst="arc">
                <a:avLst>
                  <a:gd name="adj1" fmla="val 1694726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962400" y="4419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/>
                <a:t>Y</a:t>
              </a:r>
              <a:endParaRPr lang="en-CA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54102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/>
                <a:t>L</a:t>
              </a:r>
              <a:r>
                <a:rPr lang="en-CA" dirty="0" smtClean="0"/>
                <a:t> 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089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Conventional Output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CA" dirty="0" smtClean="0"/>
                  <a:t>One little change:</a:t>
                </a:r>
              </a:p>
              <a:p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Instead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𝑌</m:t>
                      </m:r>
                      <m:r>
                        <a:rPr lang="en-CA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0.5</m:t>
                          </m:r>
                        </m:sup>
                      </m:sSup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Make it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𝑌</m:t>
                      </m:r>
                      <m:r>
                        <a:rPr lang="en-CA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0.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0.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Because the exponents determine income shares, and labour gets about 70% of national income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b="-35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93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missing?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Resources, </a:t>
                </a:r>
                <a:r>
                  <a:rPr lang="en-CA" i="1" dirty="0" smtClean="0"/>
                  <a:t>R</a:t>
                </a:r>
                <a:endParaRPr lang="en-CA" dirty="0" smtClean="0"/>
              </a:p>
              <a:p>
                <a:r>
                  <a:rPr lang="en-CA" dirty="0" smtClean="0"/>
                  <a:t>If </a:t>
                </a:r>
                <a:r>
                  <a:rPr lang="en-CA" i="1" dirty="0" smtClean="0"/>
                  <a:t>R</a:t>
                </a:r>
                <a:r>
                  <a:rPr lang="en-CA" dirty="0" smtClean="0"/>
                  <a:t> goes up, output does as well</a:t>
                </a:r>
                <a:endParaRPr lang="en-CA" dirty="0"/>
              </a:p>
              <a:p>
                <a:r>
                  <a:rPr lang="en-CA" dirty="0" smtClean="0"/>
                  <a:t>Suppose </a:t>
                </a:r>
                <a:r>
                  <a:rPr lang="en-CA" i="1" dirty="0" smtClean="0"/>
                  <a:t>R</a:t>
                </a:r>
                <a:r>
                  <a:rPr lang="en-CA" dirty="0" smtClean="0"/>
                  <a:t> doubles, and as a result, output goes up 10%. Then we write:</a:t>
                </a:r>
              </a:p>
              <a:p>
                <a:endParaRPr lang="en-C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𝑌</m:t>
                      </m:r>
                      <m:r>
                        <a:rPr lang="en-CA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CA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0.1</m:t>
                              </m:r>
                            </m:sup>
                          </m:sSup>
                          <m:r>
                            <a:rPr lang="en-CA" i="1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0.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0.3</m:t>
                          </m:r>
                        </m:sup>
                      </m:sSup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 algn="ctr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16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But what if </a:t>
            </a:r>
            <a:r>
              <a:rPr lang="en-CA" i="1" dirty="0" smtClean="0"/>
              <a:t>R</a:t>
            </a:r>
            <a:r>
              <a:rPr lang="en-CA" dirty="0" smtClean="0"/>
              <a:t> goes down?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Suppose </a:t>
            </a:r>
            <a:r>
              <a:rPr lang="en-CA" i="1" dirty="0" smtClean="0"/>
              <a:t>R</a:t>
            </a:r>
            <a:r>
              <a:rPr lang="en-CA" dirty="0" smtClean="0"/>
              <a:t> is non-renewable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How can an economy keep growing if </a:t>
            </a:r>
            <a:r>
              <a:rPr lang="en-CA" i="1" dirty="0" smtClean="0"/>
              <a:t>R</a:t>
            </a:r>
            <a:r>
              <a:rPr lang="en-CA" dirty="0" smtClean="0"/>
              <a:t> keeps declining? </a:t>
            </a:r>
            <a:endParaRPr lang="en-CA" dirty="0"/>
          </a:p>
          <a:p>
            <a:r>
              <a:rPr lang="en-CA" dirty="0" smtClean="0"/>
              <a:t>After all, if </a:t>
            </a:r>
            <a:r>
              <a:rPr lang="en-CA" i="1" dirty="0" smtClean="0"/>
              <a:t>R</a:t>
            </a:r>
            <a:r>
              <a:rPr lang="en-CA" dirty="0" smtClean="0"/>
              <a:t> = 0, then </a:t>
            </a:r>
            <a:r>
              <a:rPr lang="en-CA" i="1" dirty="0" smtClean="0"/>
              <a:t>Y </a:t>
            </a:r>
            <a:r>
              <a:rPr lang="en-CA" dirty="0" smtClean="0"/>
              <a:t>=0 as well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64" y="2133600"/>
            <a:ext cx="2638425" cy="173355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33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 model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 smtClean="0"/>
                  <a:t>The amount of resource stock extracted each period is </a:t>
                </a:r>
                <a:r>
                  <a:rPr lang="en-CA" i="1" dirty="0" smtClean="0"/>
                  <a:t>R</a:t>
                </a:r>
                <a:endParaRPr lang="en-CA" dirty="0" smtClean="0"/>
              </a:p>
              <a:p>
                <a:r>
                  <a:rPr lang="en-CA" dirty="0" smtClean="0"/>
                  <a:t>It costs </a:t>
                </a:r>
                <a:r>
                  <a:rPr lang="en-CA" i="1" dirty="0" smtClean="0"/>
                  <a:t>a</a:t>
                </a:r>
                <a:r>
                  <a:rPr lang="en-CA" dirty="0" smtClean="0"/>
                  <a:t> per unit to extract</a:t>
                </a:r>
              </a:p>
              <a:p>
                <a:r>
                  <a:rPr lang="en-CA" dirty="0" smtClean="0"/>
                  <a:t>It sells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CA" dirty="0" smtClean="0"/>
                  <a:t> per unit</a:t>
                </a:r>
              </a:p>
              <a:p>
                <a:pPr lvl="1"/>
                <a:r>
                  <a:rPr lang="en-CA" dirty="0" smtClean="0"/>
                  <a:t>So resource profit per unit (“rent”) is </a:t>
                </a:r>
                <a:endParaRPr lang="en-CA" b="0" i="1" dirty="0" smtClean="0">
                  <a:latin typeface="Cambria Math"/>
                </a:endParaRPr>
              </a:p>
              <a:p>
                <a:pPr marL="457200" lvl="1" indent="0" algn="ctr">
                  <a:buNone/>
                </a:pPr>
                <a:endParaRPr lang="en-CA" b="0" i="1" dirty="0" smtClean="0">
                  <a:latin typeface="Cambria Math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𝑞</m:t>
                    </m:r>
                    <m:r>
                      <a:rPr lang="en-C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−</m:t>
                    </m:r>
                    <m:r>
                      <a:rPr lang="en-CA" b="0" i="1" smtClean="0">
                        <a:latin typeface="Cambria Math"/>
                      </a:rPr>
                      <m:t>𝑎</m:t>
                    </m:r>
                    <m:r>
                      <a:rPr lang="en-CA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/>
                  <a:t> </a:t>
                </a:r>
              </a:p>
              <a:p>
                <a:pPr marL="457200" lvl="1" indent="0" algn="ctr">
                  <a:buNone/>
                </a:pPr>
                <a:endParaRPr lang="en-CA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CA" dirty="0" smtClean="0"/>
                  <a:t> is determined by the marginal product of the resource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18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010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 err="1" smtClean="0"/>
                  <a:t>Hotelling’s</a:t>
                </a:r>
                <a:r>
                  <a:rPr lang="en-CA" dirty="0" smtClean="0"/>
                  <a:t> </a:t>
                </a:r>
                <a:r>
                  <a:rPr lang="en-CA" dirty="0"/>
                  <a:t>principle applies</a:t>
                </a:r>
              </a:p>
              <a:p>
                <a:pPr lvl="1"/>
                <a:r>
                  <a:rPr lang="en-CA" dirty="0" smtClean="0"/>
                  <a:t>That </a:t>
                </a:r>
                <a:r>
                  <a:rPr lang="en-CA" dirty="0"/>
                  <a:t>means resource managed so that </a:t>
                </a:r>
                <a:r>
                  <a:rPr lang="en-CA" i="1" dirty="0"/>
                  <a:t>q</a:t>
                </a:r>
                <a:r>
                  <a:rPr lang="en-CA" dirty="0"/>
                  <a:t> rises at the same rate as financial interest rates </a:t>
                </a:r>
              </a:p>
              <a:p>
                <a:endParaRPr lang="en-CA" dirty="0" smtClean="0"/>
              </a:p>
              <a:p>
                <a:r>
                  <a:rPr lang="en-CA" dirty="0" smtClean="0"/>
                  <a:t>Capital </a:t>
                </a:r>
                <a:r>
                  <a:rPr lang="en-CA" i="1" dirty="0" smtClean="0"/>
                  <a:t>K</a:t>
                </a:r>
                <a:r>
                  <a:rPr lang="en-CA" dirty="0" smtClean="0"/>
                  <a:t> is managed the same way</a:t>
                </a:r>
              </a:p>
              <a:p>
                <a:pPr lvl="1"/>
                <a:r>
                  <a:rPr lang="en-CA" dirty="0" smtClean="0"/>
                  <a:t>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CA" dirty="0" smtClean="0"/>
                  <a:t> per unit, generates a return called “marginal revenue product of capital”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𝑅𝑃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CA" dirty="0" smtClean="0"/>
              </a:p>
              <a:p>
                <a:pPr lvl="1"/>
                <a:r>
                  <a:rPr lang="en-CA" dirty="0" smtClean="0"/>
                  <a:t>Firms buy </a:t>
                </a:r>
                <a:r>
                  <a:rPr lang="en-CA" dirty="0" smtClean="0"/>
                  <a:t>new capital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Δ</m:t>
                    </m:r>
                    <m:r>
                      <a:rPr lang="en-CA" i="1">
                        <a:latin typeface="Cambria Math"/>
                      </a:rPr>
                      <m:t>𝐾</m:t>
                    </m:r>
                    <m:r>
                      <a:rPr lang="en-CA" b="0" i="1" smtClean="0">
                        <a:latin typeface="Cambria Math"/>
                      </a:rPr>
                      <m:t>)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 smtClean="0"/>
                  <a:t>until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𝑅𝑃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CA" dirty="0" smtClean="0"/>
                  <a:t>.</a:t>
                </a:r>
              </a:p>
              <a:p>
                <a:pPr lvl="1"/>
                <a:r>
                  <a:rPr lang="en-CA" dirty="0" smtClean="0"/>
                  <a:t>This costs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/>
                      </a:rPr>
                      <m:t>Δ</m:t>
                    </m:r>
                    <m:r>
                      <a:rPr lang="en-CA" b="0" i="1" smtClean="0">
                        <a:latin typeface="Cambria Math"/>
                      </a:rPr>
                      <m:t>𝐾</m:t>
                    </m:r>
                    <m:r>
                      <a:rPr lang="en-CA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416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 </a:t>
            </a:r>
            <a:r>
              <a:rPr lang="en-CA" dirty="0" smtClean="0"/>
              <a:t>model: re-cap so far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Resource rents each period</a:t>
                </a:r>
              </a:p>
              <a:p>
                <a:pPr marL="0" indent="0" algn="ctr">
                  <a:buNone/>
                </a:pPr>
                <a:endParaRPr lang="en-CA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𝑞</m:t>
                      </m:r>
                      <m:r>
                        <a:rPr lang="en-CA" b="0" i="1" smtClean="0">
                          <a:latin typeface="Cambria Math"/>
                        </a:rPr>
                        <m:t>×</m:t>
                      </m:r>
                      <m:r>
                        <a:rPr lang="en-CA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CA" dirty="0" smtClean="0"/>
              </a:p>
              <a:p>
                <a:pPr marL="0" indent="0" algn="ctr">
                  <a:buNone/>
                </a:pPr>
                <a:endParaRPr lang="en-CA" dirty="0"/>
              </a:p>
              <a:p>
                <a:r>
                  <a:rPr lang="en-CA" dirty="0" smtClean="0"/>
                  <a:t>Capital investment each period</a:t>
                </a:r>
              </a:p>
              <a:p>
                <a:pPr marL="0" indent="0" algn="ctr">
                  <a:buNone/>
                </a:pPr>
                <a:endParaRPr lang="en-CA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/>
                        </a:rPr>
                        <m:t>Δ</m:t>
                      </m:r>
                      <m:r>
                        <a:rPr lang="en-CA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334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487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ECON*2100 Week 3 – Lecture 2</vt:lpstr>
      <vt:lpstr>Conventional Output Model</vt:lpstr>
      <vt:lpstr>Conventional Output Model</vt:lpstr>
      <vt:lpstr>Conventional Output Model</vt:lpstr>
      <vt:lpstr>What’s missing?</vt:lpstr>
      <vt:lpstr>But what if R goes down?</vt:lpstr>
      <vt:lpstr>Resource model</vt:lpstr>
      <vt:lpstr>Resource model</vt:lpstr>
      <vt:lpstr>Resource model: re-cap so far</vt:lpstr>
      <vt:lpstr>Hartwick Rule</vt:lpstr>
      <vt:lpstr>Hartwick’s Rule</vt:lpstr>
      <vt:lpstr>Iso-quant picture</vt:lpstr>
      <vt:lpstr>Generalizing the concept</vt:lpstr>
      <vt:lpstr>“Value” of an asset</vt:lpstr>
      <vt:lpstr>Non-renewable assets</vt:lpstr>
      <vt:lpstr>Investment options</vt:lpstr>
      <vt:lpstr>What would future generations want from us?</vt:lpstr>
      <vt:lpstr>Summary</vt:lpstr>
      <vt:lpstr>Next: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ECON*2100 Week 3 – Lecture 2</dc:title>
  <dc:creator>r</dc:creator>
  <cp:lastModifiedBy>rmxi</cp:lastModifiedBy>
  <cp:revision>51</cp:revision>
  <dcterms:created xsi:type="dcterms:W3CDTF">2006-08-16T00:00:00Z</dcterms:created>
  <dcterms:modified xsi:type="dcterms:W3CDTF">2017-08-10T16:29:26Z</dcterms:modified>
</cp:coreProperties>
</file>