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3" r:id="rId24"/>
    <p:sldId id="270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23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mxi\Dropbox\My%20DB%20Desk\Dayaratna.d\SCC\graphs\SCC_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Sheet1!$H$5</c:f>
              <c:strCache>
                <c:ptCount val="1"/>
                <c:pt idx="0">
                  <c:v>Simulated ECS (RB07)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Sheet1!$G$6:$G$10</c:f>
              <c:numCache>
                <c:formatCode>General</c:formatCod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numCache>
            </c:numRef>
          </c:xVal>
          <c:yVal>
            <c:numRef>
              <c:f>Sheet1!$H$6:$H$10</c:f>
              <c:numCache>
                <c:formatCode>"$"#,##0.00_);[Red]\("$"#,##0.00\)</c:formatCode>
                <c:ptCount val="5"/>
                <c:pt idx="0">
                  <c:v>23.509999999999998</c:v>
                </c:pt>
                <c:pt idx="1">
                  <c:v>28.56</c:v>
                </c:pt>
                <c:pt idx="2">
                  <c:v>33.480000000000004</c:v>
                </c:pt>
                <c:pt idx="3">
                  <c:v>38.81</c:v>
                </c:pt>
                <c:pt idx="4">
                  <c:v>44.39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Sheet1!$I$5</c:f>
              <c:strCache>
                <c:ptCount val="1"/>
                <c:pt idx="0">
                  <c:v>Empirical ECS (LC15)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Sheet1!$G$6:$G$10</c:f>
              <c:numCache>
                <c:formatCode>General</c:formatCod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numCache>
            </c:numRef>
          </c:xVal>
          <c:yVal>
            <c:numRef>
              <c:f>Sheet1!$I$6:$I$10</c:f>
              <c:numCache>
                <c:formatCode>"$"#,##0.00_);[Red]\("$"#,##0.00\)</c:formatCode>
                <c:ptCount val="5"/>
                <c:pt idx="0">
                  <c:v>9.1999999999999993</c:v>
                </c:pt>
                <c:pt idx="1">
                  <c:v>11.495000000000001</c:v>
                </c:pt>
                <c:pt idx="2">
                  <c:v>13.729999999999999</c:v>
                </c:pt>
                <c:pt idx="3">
                  <c:v>16.184999999999999</c:v>
                </c:pt>
                <c:pt idx="4">
                  <c:v>18.799999999999997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4901152"/>
        <c:axId val="444907816"/>
      </c:scatterChart>
      <c:valAx>
        <c:axId val="44490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44907816"/>
        <c:crosses val="autoZero"/>
        <c:crossBetween val="midCat"/>
      </c:valAx>
      <c:valAx>
        <c:axId val="444907816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&quot;$&quot;#,##0_);[Red]\(&quot;$&quot;#,##0\)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44901152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2F176-2C8B-4B3B-A210-2D8C71B00430}" type="datetimeFigureOut">
              <a:rPr lang="en-CA" smtClean="0"/>
              <a:t>2017-02-28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03102-FF5A-430B-89DB-584B48A621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64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03102-FF5A-430B-89DB-584B48A62100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213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2F37-FA33-41F0-8C0C-5B4F4C547438}" type="datetime1">
              <a:rPr lang="en-CA" smtClean="0"/>
              <a:t>2017-02-28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C5B-15AC-4413-8DD6-AC08D7A06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780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6082F-85BC-485F-A711-849A61A9DB12}" type="datetime1">
              <a:rPr lang="en-CA" smtClean="0"/>
              <a:t>2017-02-28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C5B-15AC-4413-8DD6-AC08D7A06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43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AF63-F764-4647-8B35-D84FC05A32C4}" type="datetime1">
              <a:rPr lang="en-CA" smtClean="0"/>
              <a:t>2017-02-28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C5B-15AC-4413-8DD6-AC08D7A06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013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D8537-D372-4684-9870-9BC82EE971D5}" type="datetime1">
              <a:rPr lang="en-CA" smtClean="0"/>
              <a:t>2017-02-28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C5B-15AC-4413-8DD6-AC08D7A06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634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35A88-29E8-4CAB-B90B-E6010418C290}" type="datetime1">
              <a:rPr lang="en-CA" smtClean="0"/>
              <a:t>2017-02-28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C5B-15AC-4413-8DD6-AC08D7A06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337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5F5F-7F83-4AD3-B5F7-972D2D4D8A7B}" type="datetime1">
              <a:rPr lang="en-CA" smtClean="0"/>
              <a:t>2017-02-28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C5B-15AC-4413-8DD6-AC08D7A06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392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7501-BE10-41FF-97F7-12E3E7968516}" type="datetime1">
              <a:rPr lang="en-CA" smtClean="0"/>
              <a:t>2017-02-28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C5B-15AC-4413-8DD6-AC08D7A06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778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F0FE-3700-4910-BB14-DBEB044C07E5}" type="datetime1">
              <a:rPr lang="en-CA" smtClean="0"/>
              <a:t>2017-02-28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C5B-15AC-4413-8DD6-AC08D7A06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0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6779-1F6D-4C92-848E-7E5206125468}" type="datetime1">
              <a:rPr lang="en-CA" smtClean="0"/>
              <a:t>2017-02-28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C5B-15AC-4413-8DD6-AC08D7A06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019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0A6F-9CBC-44BB-A222-18BC159839DF}" type="datetime1">
              <a:rPr lang="en-CA" smtClean="0"/>
              <a:t>2017-02-28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C5B-15AC-4413-8DD6-AC08D7A06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122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8A99-1F5C-4534-AEE5-2CC0C4CB5E26}" type="datetime1">
              <a:rPr lang="en-CA" smtClean="0"/>
              <a:t>2017-02-28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7C5B-15AC-4413-8DD6-AC08D7A06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97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9BACA-1E22-4BD6-B5F3-92B1A4B54EB1}" type="datetime1">
              <a:rPr lang="en-CA" smtClean="0"/>
              <a:t>2017-02-28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rossmckitrick.com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C7C5B-15AC-4413-8DD6-AC08D7A062A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594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99022"/>
            <a:ext cx="6858000" cy="1308701"/>
          </a:xfrm>
        </p:spPr>
        <p:txBody>
          <a:bodyPr>
            <a:noAutofit/>
          </a:bodyPr>
          <a:lstStyle/>
          <a:p>
            <a:r>
              <a:rPr lang="en-CA" sz="3600" dirty="0"/>
              <a:t>Global Warming and Climate Policy:</a:t>
            </a:r>
            <a:r>
              <a:rPr lang="en-CA" sz="4050" dirty="0"/>
              <a:t/>
            </a:r>
            <a:br>
              <a:rPr lang="en-CA" sz="4050" dirty="0"/>
            </a:br>
            <a:r>
              <a:rPr lang="en-CA" sz="900" dirty="0"/>
              <a:t/>
            </a:r>
            <a:br>
              <a:rPr lang="en-CA" sz="900" dirty="0"/>
            </a:br>
            <a:r>
              <a:rPr lang="en-CA" sz="3000" dirty="0"/>
              <a:t>Is the Cure Worse than the Disease?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289958" y="3262448"/>
            <a:ext cx="67110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700" dirty="0"/>
              <a:t>Ross McKitrick</a:t>
            </a:r>
          </a:p>
          <a:p>
            <a:pPr algn="ctr"/>
            <a:r>
              <a:rPr lang="en-CA" sz="1350" dirty="0"/>
              <a:t>Professor of Economics</a:t>
            </a:r>
          </a:p>
          <a:p>
            <a:pPr algn="ctr"/>
            <a:r>
              <a:rPr lang="en-CA" sz="1350" dirty="0"/>
              <a:t>University of Guelph</a:t>
            </a:r>
          </a:p>
          <a:p>
            <a:pPr algn="ctr"/>
            <a:endParaRPr lang="en-CA" sz="1350" dirty="0"/>
          </a:p>
          <a:p>
            <a:pPr algn="ctr"/>
            <a:r>
              <a:rPr lang="en-CA" sz="1350" dirty="0"/>
              <a:t>Presentation to the Guelph-Wellington Men’s Club</a:t>
            </a:r>
          </a:p>
          <a:p>
            <a:pPr algn="ctr"/>
            <a:r>
              <a:rPr lang="en-CA" sz="1350" dirty="0"/>
              <a:t>February 28, 2017</a:t>
            </a:r>
          </a:p>
          <a:p>
            <a:pPr algn="ctr"/>
            <a:endParaRPr lang="en-CA" sz="1350" dirty="0"/>
          </a:p>
        </p:txBody>
      </p:sp>
    </p:spTree>
    <p:extLst>
      <p:ext uri="{BB962C8B-B14F-4D97-AF65-F5344CB8AC3E}">
        <p14:creationId xmlns:p14="http://schemas.microsoft.com/office/powerpoint/2010/main" val="2984798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Cost Approach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Charge polluters the social cost of their emissions</a:t>
            </a:r>
          </a:p>
          <a:p>
            <a:endParaRPr lang="en-CA" i="1" dirty="0" smtClean="0"/>
          </a:p>
          <a:p>
            <a:r>
              <a:rPr lang="en-CA" i="1" dirty="0" smtClean="0"/>
              <a:t>Instead of</a:t>
            </a:r>
            <a:r>
              <a:rPr lang="en-CA" dirty="0" smtClean="0"/>
              <a:t> not </a:t>
            </a:r>
            <a:r>
              <a:rPr lang="en-CA" i="1" dirty="0" smtClean="0"/>
              <a:t>In addition to </a:t>
            </a:r>
            <a:r>
              <a:rPr lang="en-CA" dirty="0" smtClean="0"/>
              <a:t>ordinary regulations</a:t>
            </a:r>
          </a:p>
          <a:p>
            <a:endParaRPr lang="en-CA" dirty="0" smtClean="0"/>
          </a:p>
          <a:p>
            <a:r>
              <a:rPr lang="en-CA" dirty="0" smtClean="0"/>
              <a:t>This deals with both policy requirements:</a:t>
            </a:r>
          </a:p>
          <a:p>
            <a:pPr lvl="1"/>
            <a:r>
              <a:rPr lang="en-CA" dirty="0" smtClean="0"/>
              <a:t>Set the cost so that it reflects actual damages</a:t>
            </a:r>
          </a:p>
          <a:p>
            <a:pPr lvl="1"/>
            <a:r>
              <a:rPr lang="en-CA" dirty="0" smtClean="0"/>
              <a:t>In response, emitters will find the lowest-cost compliance strategies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55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Cost of Carbon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current value of the global social costs of a tonne of CO2 emitted today</a:t>
            </a:r>
          </a:p>
          <a:p>
            <a:r>
              <a:rPr lang="en-CA" dirty="0" smtClean="0"/>
              <a:t>Computed using IAMs – Integrated Assessment Models</a:t>
            </a:r>
          </a:p>
          <a:p>
            <a:r>
              <a:rPr lang="en-CA" dirty="0" smtClean="0"/>
              <a:t>Best-known numbers come from the Inter-Agency Working Group of the US government (IWG)</a:t>
            </a:r>
          </a:p>
          <a:p>
            <a:endParaRPr lang="en-CA" dirty="0"/>
          </a:p>
          <a:p>
            <a:r>
              <a:rPr lang="en-CA" dirty="0" smtClean="0"/>
              <a:t>Big problem: Uncertainty over “Climate Sensitivity”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8599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Equilibrium Climate Sensitivity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ECS</a:t>
            </a:r>
          </a:p>
          <a:p>
            <a:r>
              <a:rPr lang="en-CA" dirty="0" smtClean="0"/>
              <a:t>How much the world will warm after doubling CO2 and allowing the climate system to adjust</a:t>
            </a:r>
          </a:p>
          <a:p>
            <a:r>
              <a:rPr lang="en-CA" dirty="0" smtClean="0"/>
              <a:t>Computed using model simulations</a:t>
            </a:r>
          </a:p>
          <a:p>
            <a:endParaRPr lang="en-CA" dirty="0"/>
          </a:p>
          <a:p>
            <a:r>
              <a:rPr lang="en-CA" dirty="0" smtClean="0"/>
              <a:t>Traditional estimate: 1.5 – 4.5C, maybe as high as 10C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6435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IWG Estimate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Used a distribution of ECS values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Each one implies a different Social Cost of Carbon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185852"/>
            <a:ext cx="3209925" cy="293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83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IWG Estimate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Ran models 10,000 times drawing new ECS value each time from distribution</a:t>
            </a:r>
          </a:p>
          <a:p>
            <a:endParaRPr lang="en-CA" dirty="0"/>
          </a:p>
          <a:p>
            <a:r>
              <a:rPr lang="en-CA" dirty="0" smtClean="0"/>
              <a:t>Computed SCC using 3 different IAMs, took average</a:t>
            </a:r>
          </a:p>
          <a:p>
            <a:endParaRPr lang="en-CA" dirty="0"/>
          </a:p>
          <a:p>
            <a:r>
              <a:rPr lang="en-CA" dirty="0" smtClean="0"/>
              <a:t>Result: as of 2020, SCC is about $38 US per tonne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493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Problem: </a:t>
            </a:r>
            <a:r>
              <a:rPr lang="en-CA" dirty="0"/>
              <a:t>Empirical </a:t>
            </a:r>
            <a:r>
              <a:rPr lang="en-CA" dirty="0" smtClean="0"/>
              <a:t>ECS literature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209925" cy="2939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35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Problem: Empirical ECS literature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676400"/>
            <a:ext cx="74866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05200" y="1828800"/>
            <a:ext cx="47244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49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Problem: Empirical ECS literature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676400"/>
            <a:ext cx="74866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88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Problem: Empirical ECS literature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676400"/>
            <a:ext cx="74866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505200" y="3962400"/>
            <a:ext cx="99060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  <a:headEnd type="arrow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624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00000"/>
                </a:solidFill>
              </a:rPr>
              <a:t>DICE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89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Problem: Empirical ECS literature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676400"/>
            <a:ext cx="74866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7162800" y="4038600"/>
            <a:ext cx="381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3505200" y="3962400"/>
            <a:ext cx="990600" cy="0"/>
          </a:xfrm>
          <a:prstGeom prst="line">
            <a:avLst/>
          </a:prstGeom>
          <a:ln w="25400">
            <a:solidFill>
              <a:srgbClr val="C00000"/>
            </a:solidFill>
            <a:prstDash val="sysDot"/>
            <a:headEnd type="arrow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62400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C00000"/>
                </a:solidFill>
              </a:rPr>
              <a:t>DICE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6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 shortage of things to worry about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The list of things needing attention is endless</a:t>
            </a:r>
          </a:p>
          <a:p>
            <a:r>
              <a:rPr lang="en-CA" dirty="0" smtClean="0"/>
              <a:t>Public policy always requires making choices and setting priorities</a:t>
            </a:r>
          </a:p>
          <a:p>
            <a:endParaRPr lang="en-CA" dirty="0"/>
          </a:p>
        </p:txBody>
      </p:sp>
      <p:pic>
        <p:nvPicPr>
          <p:cNvPr id="5" name="Picture 2" descr="Image result for supertramp crisi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14"/>
          <a:stretch/>
        </p:blipFill>
        <p:spPr bwMode="auto">
          <a:xfrm>
            <a:off x="5839987" y="1601628"/>
            <a:ext cx="2847663" cy="224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0061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Lewis &amp; Curry 2015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Estimated using IPCC </a:t>
            </a:r>
            <a:r>
              <a:rPr lang="en-CA" dirty="0" err="1" smtClean="0"/>
              <a:t>forcings</a:t>
            </a:r>
            <a:r>
              <a:rPr lang="en-CA" dirty="0" smtClean="0"/>
              <a:t> post-1750 and most recent surface and ocean data</a:t>
            </a:r>
          </a:p>
          <a:p>
            <a:endParaRPr lang="en-CA" dirty="0" smtClean="0"/>
          </a:p>
          <a:p>
            <a:r>
              <a:rPr lang="en-CA" dirty="0" smtClean="0"/>
              <a:t>Conditioned ECS on estimated OHU efficiency</a:t>
            </a:r>
          </a:p>
          <a:p>
            <a:endParaRPr lang="en-CA" dirty="0" smtClean="0"/>
          </a:p>
          <a:p>
            <a:r>
              <a:rPr lang="en-CA" dirty="0" smtClean="0"/>
              <a:t>Results stable across numerous different start- and end-dates</a:t>
            </a:r>
          </a:p>
          <a:p>
            <a:endParaRPr lang="en-CA" dirty="0" smtClean="0"/>
          </a:p>
          <a:p>
            <a:r>
              <a:rPr lang="en-CA" dirty="0" smtClean="0"/>
              <a:t>ECS best estimate 1.64 C </a:t>
            </a:r>
          </a:p>
          <a:p>
            <a:pPr lvl="2"/>
            <a:r>
              <a:rPr lang="en-CA" dirty="0" smtClean="0"/>
              <a:t>[5—95%] range of 1.05 – 4.05 C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67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FUND &amp; DICE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Used IWG’s </a:t>
            </a:r>
            <a:r>
              <a:rPr lang="en-CA" dirty="0" err="1" smtClean="0"/>
              <a:t>Matlab</a:t>
            </a:r>
            <a:r>
              <a:rPr lang="en-CA" dirty="0" smtClean="0"/>
              <a:t> code obtained from EPA</a:t>
            </a:r>
          </a:p>
          <a:p>
            <a:endParaRPr lang="en-CA" dirty="0" smtClean="0"/>
          </a:p>
          <a:p>
            <a:r>
              <a:rPr lang="en-CA" dirty="0" smtClean="0"/>
              <a:t>PAGE code unavailable</a:t>
            </a:r>
          </a:p>
          <a:p>
            <a:endParaRPr lang="en-CA" dirty="0" smtClean="0"/>
          </a:p>
          <a:p>
            <a:r>
              <a:rPr lang="en-CA" dirty="0" smtClean="0"/>
              <a:t>Replicated IWG (2013) results using </a:t>
            </a:r>
            <a:r>
              <a:rPr lang="en-CA" dirty="0" smtClean="0"/>
              <a:t>their </a:t>
            </a:r>
            <a:r>
              <a:rPr lang="en-CA" dirty="0" smtClean="0"/>
              <a:t>ECS distribution then replaced it with Lewis-Curry distribution. </a:t>
            </a:r>
          </a:p>
          <a:p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1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 based on </a:t>
            </a:r>
            <a:r>
              <a:rPr lang="en-CA" dirty="0" smtClean="0"/>
              <a:t>DICE and FUND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Avg</a:t>
            </a:r>
            <a:r>
              <a:rPr lang="en-CA" dirty="0" smtClean="0"/>
              <a:t> SCC Estimate out to 2050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Chart 6"/>
          <p:cNvGraphicFramePr/>
          <p:nvPr>
            <p:extLst/>
          </p:nvPr>
        </p:nvGraphicFramePr>
        <p:xfrm>
          <a:off x="990600" y="2362200"/>
          <a:ext cx="7010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0731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Probability of negative SCC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9400"/>
            <a:ext cx="7916606" cy="242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248400" y="3505200"/>
            <a:ext cx="1447800" cy="1254919"/>
          </a:xfrm>
          <a:prstGeom prst="rect">
            <a:avLst/>
          </a:prstGeom>
          <a:solidFill>
            <a:srgbClr val="FFFF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rossmckitrick.com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23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Estimated SCC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Based on mainstream science and economics, the SCC is pretty low, likely below $15 / tonne and may not even be above zero</a:t>
            </a:r>
          </a:p>
          <a:p>
            <a:endParaRPr lang="en-CA" dirty="0"/>
          </a:p>
          <a:p>
            <a:r>
              <a:rPr lang="en-CA" dirty="0" smtClean="0"/>
              <a:t>Costs of Canada’s climate policies:</a:t>
            </a:r>
          </a:p>
          <a:p>
            <a:pPr lvl="1"/>
            <a:r>
              <a:rPr lang="en-CA" dirty="0" smtClean="0"/>
              <a:t>Vehicle efficiency standards: over $300 per tonne</a:t>
            </a:r>
          </a:p>
          <a:p>
            <a:pPr lvl="1"/>
            <a:r>
              <a:rPr lang="en-CA" dirty="0" smtClean="0"/>
              <a:t>Home energy efficiency standards: over $400 per tonne</a:t>
            </a:r>
          </a:p>
          <a:p>
            <a:pPr lvl="1"/>
            <a:r>
              <a:rPr lang="en-CA" dirty="0" smtClean="0"/>
              <a:t>Coal phaseout: over $500 per tonne</a:t>
            </a:r>
          </a:p>
          <a:p>
            <a:pPr lvl="1"/>
            <a:r>
              <a:rPr lang="en-CA" dirty="0" smtClean="0"/>
              <a:t>Alberta oil sands cap: over $1,000 per tonne</a:t>
            </a:r>
          </a:p>
          <a:p>
            <a:pPr lvl="1"/>
            <a:r>
              <a:rPr lang="en-CA" dirty="0" smtClean="0"/>
              <a:t>Biofuels mandate: over $3,000 per tonne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408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Concluding comments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Mainstream estimates of the “cost” of CO2 emissions are low, especially using up to date datasets and methodologies</a:t>
            </a:r>
          </a:p>
          <a:p>
            <a:endParaRPr lang="en-CA" dirty="0"/>
          </a:p>
          <a:p>
            <a:r>
              <a:rPr lang="en-CA" dirty="0" smtClean="0"/>
              <a:t>Canada has implemented policies that cost far more than realistic estimates of their benefits</a:t>
            </a:r>
          </a:p>
          <a:p>
            <a:endParaRPr lang="en-CA" dirty="0"/>
          </a:p>
          <a:p>
            <a:r>
              <a:rPr lang="en-CA" dirty="0" smtClean="0"/>
              <a:t>On climate policy, at this point the “cure” is worse than the “disease”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039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Two simple rules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Among strategies that accomplish the goal, pick the one that costs the least </a:t>
            </a:r>
          </a:p>
          <a:p>
            <a:endParaRPr lang="en-CA" dirty="0" smtClean="0"/>
          </a:p>
          <a:p>
            <a:r>
              <a:rPr lang="en-CA" dirty="0" smtClean="0"/>
              <a:t>Make sure the goal is set so the benefits of achieving it are greater than the costs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8709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 example where both went wrong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Ontario electricity policy</a:t>
            </a:r>
          </a:p>
          <a:p>
            <a:endParaRPr lang="en-CA" dirty="0"/>
          </a:p>
          <a:p>
            <a:pPr lvl="1"/>
            <a:r>
              <a:rPr lang="en-CA" dirty="0" smtClean="0"/>
              <a:t>Goal: reduce particulate pollution and ozone formation</a:t>
            </a:r>
          </a:p>
          <a:p>
            <a:pPr lvl="1"/>
            <a:r>
              <a:rPr lang="en-CA" dirty="0" smtClean="0"/>
              <a:t>Strategies: (1) retrofit coal plants,(2) replace coal with gas/nuclear combination, (3) replace coal with renewables</a:t>
            </a:r>
          </a:p>
          <a:p>
            <a:endParaRPr lang="en-CA" dirty="0" smtClean="0"/>
          </a:p>
          <a:p>
            <a:r>
              <a:rPr lang="en-CA" dirty="0" smtClean="0"/>
              <a:t>Problems</a:t>
            </a:r>
          </a:p>
          <a:p>
            <a:pPr lvl="1"/>
            <a:r>
              <a:rPr lang="en-CA" dirty="0" smtClean="0"/>
              <a:t>Coal was never much of a contributor to PM and Ozone</a:t>
            </a:r>
          </a:p>
          <a:p>
            <a:pPr lvl="1"/>
            <a:r>
              <a:rPr lang="en-CA" dirty="0" smtClean="0"/>
              <a:t>Province chose option (#3) at a cost more than 10x (#1)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934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Climate policy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What is the goal?</a:t>
            </a:r>
          </a:p>
          <a:p>
            <a:r>
              <a:rPr lang="en-CA" dirty="0" smtClean="0"/>
              <a:t>What are the options?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9737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the Goal?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Often ill-defined</a:t>
            </a:r>
          </a:p>
          <a:p>
            <a:endParaRPr lang="en-CA" dirty="0" smtClean="0"/>
          </a:p>
          <a:p>
            <a:r>
              <a:rPr lang="en-CA" dirty="0" smtClean="0"/>
              <a:t>“</a:t>
            </a:r>
            <a:r>
              <a:rPr lang="en-CA" dirty="0"/>
              <a:t>Stopping” or “Tackling” or “Combatting” climate change</a:t>
            </a:r>
            <a:r>
              <a:rPr lang="en-CA" dirty="0" smtClean="0"/>
              <a:t>?</a:t>
            </a:r>
          </a:p>
          <a:p>
            <a:endParaRPr lang="en-CA" dirty="0"/>
          </a:p>
          <a:p>
            <a:r>
              <a:rPr lang="en-CA" dirty="0" smtClean="0"/>
              <a:t>But this is as impossible as “stopping” continental drift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6575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the Goal?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 Clean Power Plan: effects on climate 0.004-0.008C after 100 years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587" y="2681535"/>
            <a:ext cx="6985771" cy="3671766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6690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the Goal?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Paris treaty: effects on climate 0.05-0.17C after 100 years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392" y="2799330"/>
            <a:ext cx="6803572" cy="3845769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9696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the goal?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 one would try to sell either policy based on what they actually accomplish. </a:t>
            </a:r>
          </a:p>
          <a:p>
            <a:r>
              <a:rPr lang="en-CA" dirty="0" smtClean="0"/>
              <a:t>Ontario’s coal phaseout would do even less</a:t>
            </a:r>
          </a:p>
          <a:p>
            <a:endParaRPr lang="en-CA" dirty="0"/>
          </a:p>
          <a:p>
            <a:r>
              <a:rPr lang="en-CA" dirty="0" smtClean="0"/>
              <a:t>Economists think of these things in terms of </a:t>
            </a:r>
            <a:r>
              <a:rPr lang="en-CA" i="1" dirty="0" smtClean="0"/>
              <a:t>prices</a:t>
            </a:r>
            <a:r>
              <a:rPr lang="en-CA" dirty="0" smtClean="0"/>
              <a:t> rather than </a:t>
            </a:r>
            <a:r>
              <a:rPr lang="en-CA" i="1" dirty="0" smtClean="0"/>
              <a:t>quantities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GOAL: Make polluters pay the social cost of their emissions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rossmckitrick.com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909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747</Words>
  <Application>Microsoft Office PowerPoint</Application>
  <PresentationFormat>On-screen Show (4:3)</PresentationFormat>
  <Paragraphs>161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Global Warming and Climate Policy:  Is the Cure Worse than the Disease?</vt:lpstr>
      <vt:lpstr>No shortage of things to worry about</vt:lpstr>
      <vt:lpstr>Two simple rules</vt:lpstr>
      <vt:lpstr>An example where both went wrong</vt:lpstr>
      <vt:lpstr>Climate policy</vt:lpstr>
      <vt:lpstr>What is the Goal?</vt:lpstr>
      <vt:lpstr>What is the Goal?</vt:lpstr>
      <vt:lpstr>What is the Goal?</vt:lpstr>
      <vt:lpstr>What is the goal?</vt:lpstr>
      <vt:lpstr>Social Cost Approach</vt:lpstr>
      <vt:lpstr>Social Cost of Carbon</vt:lpstr>
      <vt:lpstr>Equilibrium Climate Sensitivity</vt:lpstr>
      <vt:lpstr>IWG Estimate</vt:lpstr>
      <vt:lpstr>IWG Estimate</vt:lpstr>
      <vt:lpstr>Problem: Empirical ECS literature</vt:lpstr>
      <vt:lpstr>Problem: Empirical ECS literature</vt:lpstr>
      <vt:lpstr>Problem: Empirical ECS literature</vt:lpstr>
      <vt:lpstr>Problem: Empirical ECS literature</vt:lpstr>
      <vt:lpstr>Problem: Empirical ECS literature</vt:lpstr>
      <vt:lpstr>Lewis &amp; Curry 2015</vt:lpstr>
      <vt:lpstr>FUND &amp; DICE</vt:lpstr>
      <vt:lpstr>Result based on DICE and FUND</vt:lpstr>
      <vt:lpstr>FUND</vt:lpstr>
      <vt:lpstr>Estimated SCC</vt:lpstr>
      <vt:lpstr>Concluding comments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Warming and Climate Policy:  Is the Cure Worse than the Disease?</dc:title>
  <dc:creator>rmxi</dc:creator>
  <cp:lastModifiedBy>rmxi</cp:lastModifiedBy>
  <cp:revision>25</cp:revision>
  <dcterms:created xsi:type="dcterms:W3CDTF">2017-02-28T13:17:01Z</dcterms:created>
  <dcterms:modified xsi:type="dcterms:W3CDTF">2017-02-28T14:09:19Z</dcterms:modified>
</cp:coreProperties>
</file>