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66" r:id="rId5"/>
    <p:sldId id="260" r:id="rId6"/>
    <p:sldId id="261" r:id="rId7"/>
    <p:sldId id="262" r:id="rId8"/>
    <p:sldId id="263" r:id="rId9"/>
    <p:sldId id="264" r:id="rId10"/>
    <p:sldId id="267" r:id="rId11"/>
    <p:sldId id="269" r:id="rId12"/>
    <p:sldId id="270" r:id="rId13"/>
    <p:sldId id="271" r:id="rId14"/>
    <p:sldId id="273" r:id="rId15"/>
    <p:sldId id="272" r:id="rId16"/>
    <p:sldId id="268"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56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AA6452-68A6-430B-8338-CEBBB1DA4276}" type="datetimeFigureOut">
              <a:rPr lang="en-US" smtClean="0"/>
              <a:t>11/16/2012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9682A7-1830-42CF-994A-5759C5123158}" type="slidenum">
              <a:rPr lang="en-US" smtClean="0"/>
              <a:t>‹#›</a:t>
            </a:fld>
            <a:endParaRPr lang="en-US"/>
          </a:p>
        </p:txBody>
      </p:sp>
    </p:spTree>
    <p:extLst>
      <p:ext uri="{BB962C8B-B14F-4D97-AF65-F5344CB8AC3E}">
        <p14:creationId xmlns:p14="http://schemas.microsoft.com/office/powerpoint/2010/main" val="91230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682A7-1830-42CF-994A-5759C5123158}" type="slidenum">
              <a:rPr lang="en-US" smtClean="0"/>
              <a:t>1</a:t>
            </a:fld>
            <a:endParaRPr lang="en-US"/>
          </a:p>
        </p:txBody>
      </p:sp>
    </p:spTree>
    <p:extLst>
      <p:ext uri="{BB962C8B-B14F-4D97-AF65-F5344CB8AC3E}">
        <p14:creationId xmlns:p14="http://schemas.microsoft.com/office/powerpoint/2010/main" val="3713853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682A7-1830-42CF-994A-5759C5123158}" type="slidenum">
              <a:rPr lang="en-US" smtClean="0"/>
              <a:t>10</a:t>
            </a:fld>
            <a:endParaRPr lang="en-US"/>
          </a:p>
        </p:txBody>
      </p:sp>
    </p:spTree>
    <p:extLst>
      <p:ext uri="{BB962C8B-B14F-4D97-AF65-F5344CB8AC3E}">
        <p14:creationId xmlns:p14="http://schemas.microsoft.com/office/powerpoint/2010/main" val="161530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483D3-162F-46DF-BBD4-2B748D2D3ABD}" type="slidenum">
              <a:rPr lang="en-US"/>
              <a:pPr/>
              <a:t>11</a:t>
            </a:fld>
            <a:endParaRPr lang="en-US"/>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E54B05-0A57-4962-AD14-3EB68140C22E}" type="slidenum">
              <a:rPr lang="en-US"/>
              <a:pPr/>
              <a:t>12</a:t>
            </a:fld>
            <a:endParaRPr 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CD4316-CFA6-41A7-B454-5EEC5F927E19}" type="slidenum">
              <a:rPr lang="en-US"/>
              <a:pPr/>
              <a:t>13</a:t>
            </a:fld>
            <a:endParaRPr lang="en-US"/>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65ED7-6BA7-4CC3-8102-F90AC4710B13}" type="slidenum">
              <a:rPr lang="en-US"/>
              <a:pPr/>
              <a:t>14</a:t>
            </a:fld>
            <a:endParaRPr lang="en-US"/>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65ED7-6BA7-4CC3-8102-F90AC4710B13}" type="slidenum">
              <a:rPr lang="en-US"/>
              <a:pPr/>
              <a:t>15</a:t>
            </a:fld>
            <a:endParaRPr lang="en-US"/>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682A7-1830-42CF-994A-5759C5123158}" type="slidenum">
              <a:rPr lang="en-US" smtClean="0"/>
              <a:t>16</a:t>
            </a:fld>
            <a:endParaRPr lang="en-US"/>
          </a:p>
        </p:txBody>
      </p:sp>
    </p:spTree>
    <p:extLst>
      <p:ext uri="{BB962C8B-B14F-4D97-AF65-F5344CB8AC3E}">
        <p14:creationId xmlns:p14="http://schemas.microsoft.com/office/powerpoint/2010/main" val="3541017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682A7-1830-42CF-994A-5759C5123158}" type="slidenum">
              <a:rPr lang="en-US" smtClean="0"/>
              <a:t>17</a:t>
            </a:fld>
            <a:endParaRPr lang="en-US"/>
          </a:p>
        </p:txBody>
      </p:sp>
    </p:spTree>
    <p:extLst>
      <p:ext uri="{BB962C8B-B14F-4D97-AF65-F5344CB8AC3E}">
        <p14:creationId xmlns:p14="http://schemas.microsoft.com/office/powerpoint/2010/main" val="2764007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682A7-1830-42CF-994A-5759C5123158}" type="slidenum">
              <a:rPr lang="en-US" smtClean="0"/>
              <a:t>18</a:t>
            </a:fld>
            <a:endParaRPr lang="en-US"/>
          </a:p>
        </p:txBody>
      </p:sp>
    </p:spTree>
    <p:extLst>
      <p:ext uri="{BB962C8B-B14F-4D97-AF65-F5344CB8AC3E}">
        <p14:creationId xmlns:p14="http://schemas.microsoft.com/office/powerpoint/2010/main" val="2315003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682A7-1830-42CF-994A-5759C5123158}" type="slidenum">
              <a:rPr lang="en-US" smtClean="0"/>
              <a:t>19</a:t>
            </a:fld>
            <a:endParaRPr lang="en-US"/>
          </a:p>
        </p:txBody>
      </p:sp>
    </p:spTree>
    <p:extLst>
      <p:ext uri="{BB962C8B-B14F-4D97-AF65-F5344CB8AC3E}">
        <p14:creationId xmlns:p14="http://schemas.microsoft.com/office/powerpoint/2010/main" val="1568688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682A7-1830-42CF-994A-5759C5123158}" type="slidenum">
              <a:rPr lang="en-US" smtClean="0"/>
              <a:t>2</a:t>
            </a:fld>
            <a:endParaRPr lang="en-US"/>
          </a:p>
        </p:txBody>
      </p:sp>
    </p:spTree>
    <p:extLst>
      <p:ext uri="{BB962C8B-B14F-4D97-AF65-F5344CB8AC3E}">
        <p14:creationId xmlns:p14="http://schemas.microsoft.com/office/powerpoint/2010/main" val="63054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682A7-1830-42CF-994A-5759C5123158}" type="slidenum">
              <a:rPr lang="en-US" smtClean="0"/>
              <a:t>20</a:t>
            </a:fld>
            <a:endParaRPr lang="en-US"/>
          </a:p>
        </p:txBody>
      </p:sp>
    </p:spTree>
    <p:extLst>
      <p:ext uri="{BB962C8B-B14F-4D97-AF65-F5344CB8AC3E}">
        <p14:creationId xmlns:p14="http://schemas.microsoft.com/office/powerpoint/2010/main" val="2298759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682A7-1830-42CF-994A-5759C5123158}" type="slidenum">
              <a:rPr lang="en-US" smtClean="0"/>
              <a:t>3</a:t>
            </a:fld>
            <a:endParaRPr lang="en-US"/>
          </a:p>
        </p:txBody>
      </p:sp>
    </p:spTree>
    <p:extLst>
      <p:ext uri="{BB962C8B-B14F-4D97-AF65-F5344CB8AC3E}">
        <p14:creationId xmlns:p14="http://schemas.microsoft.com/office/powerpoint/2010/main" val="133136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682A7-1830-42CF-994A-5759C5123158}" type="slidenum">
              <a:rPr lang="en-US" smtClean="0"/>
              <a:t>4</a:t>
            </a:fld>
            <a:endParaRPr lang="en-US"/>
          </a:p>
        </p:txBody>
      </p:sp>
    </p:spTree>
    <p:extLst>
      <p:ext uri="{BB962C8B-B14F-4D97-AF65-F5344CB8AC3E}">
        <p14:creationId xmlns:p14="http://schemas.microsoft.com/office/powerpoint/2010/main" val="323469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CD15A3-6BC0-404A-98F5-1C30CD7F4E8E}" type="slidenum">
              <a:rPr lang="en-US"/>
              <a:pPr/>
              <a:t>5</a:t>
            </a:fld>
            <a:endParaRPr 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CF748-B50D-4896-8DF4-A2A95DCF39FF}" type="slidenum">
              <a:rPr lang="en-US"/>
              <a:pPr/>
              <a:t>6</a:t>
            </a:fld>
            <a:endParaRPr 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930C7-B449-49E0-952B-D69E91B7A4E6}" type="slidenum">
              <a:rPr lang="en-US"/>
              <a:pPr/>
              <a:t>7</a:t>
            </a:fld>
            <a:endParaRPr 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0BDD6A-8C21-4F3D-BDFA-AB0A6747F371}" type="slidenum">
              <a:rPr lang="en-US"/>
              <a:pPr/>
              <a:t>8</a:t>
            </a:fld>
            <a:endParaRPr 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FDE09-B3B9-4E7D-AD70-AA3846A615D9}" type="slidenum">
              <a:rPr lang="en-US"/>
              <a:pPr/>
              <a:t>9</a:t>
            </a:fld>
            <a:endParaRPr 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Presention</a:t>
            </a:r>
            <a:r>
              <a:rPr lang="en-US" dirty="0" smtClean="0"/>
              <a:t> to Session on Social Equity, Environment and Distribution</a:t>
            </a:r>
            <a:endParaRPr lang="en-US" dirty="0"/>
          </a:p>
        </p:txBody>
      </p:sp>
      <p:sp>
        <p:nvSpPr>
          <p:cNvPr id="3" name="Subtitle 2"/>
          <p:cNvSpPr>
            <a:spLocks noGrp="1"/>
          </p:cNvSpPr>
          <p:nvPr>
            <p:ph type="subTitle" idx="1"/>
          </p:nvPr>
        </p:nvSpPr>
        <p:spPr/>
        <p:txBody>
          <a:bodyPr/>
          <a:lstStyle/>
          <a:p>
            <a:r>
              <a:rPr lang="en-US" dirty="0" smtClean="0"/>
              <a:t>Prof. Ross McKitrick</a:t>
            </a:r>
          </a:p>
          <a:p>
            <a:r>
              <a:rPr lang="en-US" dirty="0" err="1" smtClean="0"/>
              <a:t>Dept</a:t>
            </a:r>
            <a:r>
              <a:rPr lang="en-US" dirty="0" smtClean="0"/>
              <a:t> of Economics</a:t>
            </a:r>
          </a:p>
          <a:p>
            <a:r>
              <a:rPr lang="en-US" dirty="0" smtClean="0"/>
              <a:t>University of Guelph</a:t>
            </a:r>
            <a:endParaRPr lang="en-US" dirty="0"/>
          </a:p>
        </p:txBody>
      </p:sp>
    </p:spTree>
    <p:extLst>
      <p:ext uri="{BB962C8B-B14F-4D97-AF65-F5344CB8AC3E}">
        <p14:creationId xmlns:p14="http://schemas.microsoft.com/office/powerpoint/2010/main" val="326735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Energy Act 2009</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Context: 4 decades of improvements in air quality</a:t>
            </a:r>
          </a:p>
          <a:p>
            <a:r>
              <a:rPr lang="en-US" dirty="0" smtClean="0"/>
              <a:t>No general compliance problems</a:t>
            </a:r>
          </a:p>
          <a:p>
            <a:r>
              <a:rPr lang="en-US" dirty="0" smtClean="0"/>
              <a:t>Reasonable balance of benefits and costs</a:t>
            </a:r>
          </a:p>
          <a:p>
            <a:endParaRPr lang="en-US" dirty="0"/>
          </a:p>
          <a:p>
            <a:r>
              <a:rPr lang="en-US" dirty="0" smtClean="0"/>
              <a:t>GEA Effects:</a:t>
            </a:r>
          </a:p>
          <a:p>
            <a:pPr lvl="1"/>
            <a:r>
              <a:rPr lang="en-US" dirty="0" smtClean="0"/>
              <a:t>At best only trivial changes to already-low pollution levels</a:t>
            </a:r>
          </a:p>
          <a:p>
            <a:pPr lvl="1"/>
            <a:r>
              <a:rPr lang="en-US" dirty="0" smtClean="0"/>
              <a:t>Large regressive increases in energy costs  </a:t>
            </a:r>
          </a:p>
          <a:p>
            <a:pPr lvl="1"/>
            <a:r>
              <a:rPr lang="en-US" dirty="0" smtClean="0"/>
              <a:t>Urban areas shielded from </a:t>
            </a:r>
            <a:r>
              <a:rPr lang="en-US" dirty="0" err="1" smtClean="0"/>
              <a:t>disamenities</a:t>
            </a:r>
            <a:r>
              <a:rPr lang="en-US" dirty="0" smtClean="0"/>
              <a:t> of Wind Turbine installations</a:t>
            </a:r>
          </a:p>
          <a:p>
            <a:endParaRPr lang="en-US" dirty="0"/>
          </a:p>
        </p:txBody>
      </p:sp>
    </p:spTree>
    <p:extLst>
      <p:ext uri="{BB962C8B-B14F-4D97-AF65-F5344CB8AC3E}">
        <p14:creationId xmlns:p14="http://schemas.microsoft.com/office/powerpoint/2010/main" val="3218399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r>
              <a:rPr lang="en-US" dirty="0" smtClean="0"/>
              <a:t>Impacts </a:t>
            </a:r>
            <a:r>
              <a:rPr lang="en-US" dirty="0"/>
              <a:t>of Lambton &amp; Nanticoke on Ontario Air</a:t>
            </a:r>
          </a:p>
        </p:txBody>
      </p:sp>
      <p:pic>
        <p:nvPicPr>
          <p:cNvPr id="66564"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317750" y="1676400"/>
            <a:ext cx="5046663" cy="5105400"/>
          </a:xfrm>
          <a:noFill/>
          <a:ln/>
        </p:spPr>
      </p:pic>
    </p:spTree>
    <p:extLst>
      <p:ext uri="{BB962C8B-B14F-4D97-AF65-F5344CB8AC3E}">
        <p14:creationId xmlns:p14="http://schemas.microsoft.com/office/powerpoint/2010/main" val="2850907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317750" y="1676400"/>
            <a:ext cx="5046663" cy="5105400"/>
          </a:xfrm>
          <a:noFill/>
          <a:ln/>
        </p:spPr>
      </p:pic>
      <p:sp>
        <p:nvSpPr>
          <p:cNvPr id="68612" name="Oval 4"/>
          <p:cNvSpPr>
            <a:spLocks noChangeArrowheads="1"/>
          </p:cNvSpPr>
          <p:nvPr/>
        </p:nvSpPr>
        <p:spPr bwMode="auto">
          <a:xfrm>
            <a:off x="4419600" y="3505200"/>
            <a:ext cx="152400" cy="152400"/>
          </a:xfrm>
          <a:prstGeom prst="ellipse">
            <a:avLst/>
          </a:prstGeom>
          <a:solidFill>
            <a:srgbClr val="EBF7FF"/>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3" name="Oval 5"/>
          <p:cNvSpPr>
            <a:spLocks noChangeArrowheads="1"/>
          </p:cNvSpPr>
          <p:nvPr/>
        </p:nvSpPr>
        <p:spPr bwMode="auto">
          <a:xfrm>
            <a:off x="4953000" y="3429000"/>
            <a:ext cx="76200" cy="152400"/>
          </a:xfrm>
          <a:prstGeom prst="ellipse">
            <a:avLst/>
          </a:prstGeom>
          <a:solidFill>
            <a:srgbClr val="EBF7FF"/>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4" name="Oval 6"/>
          <p:cNvSpPr>
            <a:spLocks noChangeArrowheads="1"/>
          </p:cNvSpPr>
          <p:nvPr/>
        </p:nvSpPr>
        <p:spPr bwMode="auto">
          <a:xfrm>
            <a:off x="4419600" y="3505200"/>
            <a:ext cx="76200" cy="76200"/>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5" name="Rectangle 7"/>
          <p:cNvSpPr>
            <a:spLocks noChangeArrowheads="1"/>
          </p:cNvSpPr>
          <p:nvPr/>
        </p:nvSpPr>
        <p:spPr bwMode="auto">
          <a:xfrm>
            <a:off x="4953000" y="3505200"/>
            <a:ext cx="152400" cy="762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8" name="Rectangle 10"/>
          <p:cNvSpPr>
            <a:spLocks noGrp="1" noChangeArrowheads="1"/>
          </p:cNvSpPr>
          <p:nvPr>
            <p:ph type="title"/>
          </p:nvPr>
        </p:nvSpPr>
        <p:spPr>
          <a:noFill/>
          <a:ln/>
        </p:spPr>
        <p:txBody>
          <a:bodyPr>
            <a:normAutofit fontScale="90000"/>
          </a:bodyPr>
          <a:lstStyle/>
          <a:p>
            <a:r>
              <a:rPr lang="en-US" dirty="0" smtClean="0"/>
              <a:t>Impacts </a:t>
            </a:r>
            <a:r>
              <a:rPr lang="en-US" dirty="0"/>
              <a:t>of Lambton &amp; Nanticoke on Ontario Air</a:t>
            </a:r>
          </a:p>
        </p:txBody>
      </p:sp>
    </p:spTree>
    <p:extLst>
      <p:ext uri="{BB962C8B-B14F-4D97-AF65-F5344CB8AC3E}">
        <p14:creationId xmlns:p14="http://schemas.microsoft.com/office/powerpoint/2010/main" val="1858511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r>
              <a:rPr lang="en-US" dirty="0" smtClean="0"/>
              <a:t>Impacts </a:t>
            </a:r>
            <a:r>
              <a:rPr lang="en-US" dirty="0"/>
              <a:t>of Lambton &amp; Nanticoke on Ontario Air</a:t>
            </a:r>
          </a:p>
        </p:txBody>
      </p:sp>
      <p:sp>
        <p:nvSpPr>
          <p:cNvPr id="70659" name="Rectangle 3"/>
          <p:cNvSpPr>
            <a:spLocks noGrp="1" noChangeArrowheads="1"/>
          </p:cNvSpPr>
          <p:nvPr>
            <p:ph type="body" idx="1"/>
          </p:nvPr>
        </p:nvSpPr>
        <p:spPr>
          <a:xfrm>
            <a:off x="1182688" y="2017713"/>
            <a:ext cx="7732712" cy="2097087"/>
          </a:xfrm>
        </p:spPr>
        <p:txBody>
          <a:bodyPr/>
          <a:lstStyle/>
          <a:p>
            <a:pPr>
              <a:lnSpc>
                <a:spcPct val="90000"/>
              </a:lnSpc>
            </a:pPr>
            <a:r>
              <a:rPr lang="en-US" sz="2400"/>
              <a:t>DSS/RWDI Reports (2003, 2005)</a:t>
            </a:r>
          </a:p>
          <a:p>
            <a:pPr>
              <a:lnSpc>
                <a:spcPct val="90000"/>
              </a:lnSpc>
            </a:pPr>
            <a:r>
              <a:rPr lang="en-US" sz="2400"/>
              <a:t>Total contributions to O3, PM10:</a:t>
            </a:r>
          </a:p>
          <a:p>
            <a:pPr lvl="1">
              <a:lnSpc>
                <a:spcPct val="90000"/>
              </a:lnSpc>
            </a:pPr>
            <a:r>
              <a:rPr lang="en-US" sz="2000"/>
              <a:t>&lt; 1% of ozone</a:t>
            </a:r>
          </a:p>
          <a:p>
            <a:pPr lvl="1">
              <a:lnSpc>
                <a:spcPct val="90000"/>
              </a:lnSpc>
            </a:pPr>
            <a:r>
              <a:rPr lang="en-US" sz="2000"/>
              <a:t>&lt; 5% of PM10</a:t>
            </a:r>
          </a:p>
          <a:p>
            <a:pPr lvl="1">
              <a:lnSpc>
                <a:spcPct val="90000"/>
              </a:lnSpc>
            </a:pPr>
            <a:r>
              <a:rPr lang="en-US" sz="2000"/>
              <a:t>Emission controls achieve ~75% of what closure would yield</a:t>
            </a:r>
          </a:p>
          <a:p>
            <a:pPr lvl="1">
              <a:lnSpc>
                <a:spcPct val="90000"/>
              </a:lnSpc>
            </a:pPr>
            <a:endParaRPr lang="en-US" sz="2000"/>
          </a:p>
        </p:txBody>
      </p:sp>
      <p:pic>
        <p:nvPicPr>
          <p:cNvPr id="7066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56717" r="24359"/>
          <a:stretch>
            <a:fillRect/>
          </a:stretch>
        </p:blipFill>
        <p:spPr bwMode="auto">
          <a:xfrm>
            <a:off x="304800" y="3962400"/>
            <a:ext cx="845820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698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dirty="0" smtClean="0"/>
              <a:t>Distribution of Costs </a:t>
            </a:r>
            <a:r>
              <a:rPr lang="en-US" dirty="0"/>
              <a:t>of Closure</a:t>
            </a:r>
          </a:p>
        </p:txBody>
      </p:sp>
      <p:sp>
        <p:nvSpPr>
          <p:cNvPr id="87043" name="Rectangle 3"/>
          <p:cNvSpPr>
            <a:spLocks noGrp="1" noChangeArrowheads="1"/>
          </p:cNvSpPr>
          <p:nvPr>
            <p:ph type="body" idx="1"/>
          </p:nvPr>
        </p:nvSpPr>
        <p:spPr>
          <a:xfrm>
            <a:off x="1182688" y="2017713"/>
            <a:ext cx="2855912" cy="4114800"/>
          </a:xfrm>
        </p:spPr>
        <p:txBody>
          <a:bodyPr/>
          <a:lstStyle/>
          <a:p>
            <a:endParaRPr lang="en-US" dirty="0"/>
          </a:p>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17" y="1676400"/>
            <a:ext cx="3398965" cy="357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447800"/>
            <a:ext cx="276225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4487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dirty="0" smtClean="0"/>
              <a:t>Distribution of Costs </a:t>
            </a:r>
            <a:r>
              <a:rPr lang="en-US" dirty="0"/>
              <a:t>of Closure</a:t>
            </a:r>
          </a:p>
        </p:txBody>
      </p:sp>
      <p:sp>
        <p:nvSpPr>
          <p:cNvPr id="87043" name="Rectangle 3"/>
          <p:cNvSpPr>
            <a:spLocks noGrp="1" noChangeArrowheads="1"/>
          </p:cNvSpPr>
          <p:nvPr>
            <p:ph type="body" idx="1"/>
          </p:nvPr>
        </p:nvSpPr>
        <p:spPr>
          <a:xfrm>
            <a:off x="1182688" y="2017713"/>
            <a:ext cx="2855912" cy="4114800"/>
          </a:xfrm>
        </p:spPr>
        <p:txBody>
          <a:bodyPr/>
          <a:lstStyle/>
          <a:p>
            <a:endParaRPr lang="en-US" dirty="0"/>
          </a:p>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17" y="1676400"/>
            <a:ext cx="3398965" cy="357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447800"/>
            <a:ext cx="276225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13216"/>
            <a:ext cx="7105650" cy="439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517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a:t>
            </a:r>
            <a:r>
              <a:rPr lang="en-US" dirty="0" err="1" smtClean="0"/>
              <a:t>vs</a:t>
            </a:r>
            <a:r>
              <a:rPr lang="en-US" dirty="0" smtClean="0"/>
              <a:t> rural impacts</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981201"/>
            <a:ext cx="3581400" cy="281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47800"/>
            <a:ext cx="4103284"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397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South Africa</a:t>
            </a:r>
            <a:endParaRPr lang="en-US" dirty="0"/>
          </a:p>
        </p:txBody>
      </p:sp>
      <p:sp>
        <p:nvSpPr>
          <p:cNvPr id="3" name="Content Placeholder 2"/>
          <p:cNvSpPr>
            <a:spLocks noGrp="1"/>
          </p:cNvSpPr>
          <p:nvPr>
            <p:ph idx="1"/>
          </p:nvPr>
        </p:nvSpPr>
        <p:spPr>
          <a:xfrm>
            <a:off x="457200" y="1600200"/>
            <a:ext cx="4800600" cy="4525963"/>
          </a:xfrm>
        </p:spPr>
        <p:txBody>
          <a:bodyPr>
            <a:normAutofit fontScale="85000" lnSpcReduction="10000"/>
          </a:bodyPr>
          <a:lstStyle/>
          <a:p>
            <a:r>
              <a:rPr lang="en-US" dirty="0" smtClean="0"/>
              <a:t>Major air quality issue in many 3rd-world communities arises due lack of electricity </a:t>
            </a:r>
          </a:p>
          <a:p>
            <a:r>
              <a:rPr lang="en-US" dirty="0" smtClean="0"/>
              <a:t>Indoor coal, peat, dung and wood fires</a:t>
            </a:r>
          </a:p>
          <a:p>
            <a:r>
              <a:rPr lang="en-US" dirty="0" smtClean="0"/>
              <a:t>Lung disease, cancer, COPD, cataracts, low birth weight etc.</a:t>
            </a:r>
          </a:p>
          <a:p>
            <a:r>
              <a:rPr lang="en-US" dirty="0" smtClean="0"/>
              <a:t>Regional haze and deforestation</a:t>
            </a:r>
          </a:p>
          <a:p>
            <a:r>
              <a:rPr lang="en-US" dirty="0" smtClean="0"/>
              <a:t>Solution: electrification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133" y="1524000"/>
            <a:ext cx="3147165"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731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Medupi</a:t>
            </a:r>
            <a:r>
              <a:rPr lang="en-US" dirty="0" smtClean="0"/>
              <a:t> Power Plant</a:t>
            </a:r>
            <a:endParaRPr lang="en-US" dirty="0"/>
          </a:p>
        </p:txBody>
      </p:sp>
      <p:sp>
        <p:nvSpPr>
          <p:cNvPr id="3" name="Content Placeholder 2"/>
          <p:cNvSpPr>
            <a:spLocks noGrp="1"/>
          </p:cNvSpPr>
          <p:nvPr>
            <p:ph idx="1"/>
          </p:nvPr>
        </p:nvSpPr>
        <p:spPr>
          <a:xfrm>
            <a:off x="457200" y="1600200"/>
            <a:ext cx="4648200" cy="4525963"/>
          </a:xfrm>
        </p:spPr>
        <p:txBody>
          <a:bodyPr>
            <a:normAutofit fontScale="55000" lnSpcReduction="20000"/>
          </a:bodyPr>
          <a:lstStyle/>
          <a:p>
            <a:r>
              <a:rPr lang="en-US" dirty="0"/>
              <a:t>“South Africa desperately needs more electricity capacity. Its existing system is already under pressure and in 2008 came close to collapsing. Rolling blackouts had to be imposed, causing massive damage to the productive economy. As a major coal producer, it made sense to go for coal and it Eskom, the power utility, is planning a 4,800-megawatt coal-fired plant at </a:t>
            </a:r>
            <a:r>
              <a:rPr lang="en-US" dirty="0" err="1"/>
              <a:t>Medupi</a:t>
            </a:r>
            <a:r>
              <a:rPr lang="en-US" dirty="0"/>
              <a:t> in the northern Limpopo region.</a:t>
            </a:r>
          </a:p>
          <a:p>
            <a:pPr marL="0" indent="0">
              <a:buNone/>
            </a:pPr>
            <a:endParaRPr lang="en-US" dirty="0"/>
          </a:p>
          <a:p>
            <a:r>
              <a:rPr lang="en-US" dirty="0"/>
              <a:t>Without energy, countries face very limited or no economic growth: factories and businesses cannot function efficiently; hospitals and schools cannot operate fully or safely; basic services that people in rich countries take for granted cannot be offered.”</a:t>
            </a:r>
            <a:endParaRPr lang="en-US" dirty="0"/>
          </a:p>
        </p:txBody>
      </p:sp>
      <p:pic>
        <p:nvPicPr>
          <p:cNvPr id="4098" name="Picture 0" descr="Medu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438400"/>
            <a:ext cx="3352800" cy="25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17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Medupi</a:t>
            </a:r>
            <a:r>
              <a:rPr lang="en-US" dirty="0"/>
              <a:t> Power Plant</a:t>
            </a:r>
          </a:p>
        </p:txBody>
      </p:sp>
      <p:sp>
        <p:nvSpPr>
          <p:cNvPr id="3" name="Content Placeholder 2"/>
          <p:cNvSpPr>
            <a:spLocks noGrp="1"/>
          </p:cNvSpPr>
          <p:nvPr>
            <p:ph idx="1"/>
          </p:nvPr>
        </p:nvSpPr>
        <p:spPr/>
        <p:txBody>
          <a:bodyPr>
            <a:normAutofit/>
          </a:bodyPr>
          <a:lstStyle/>
          <a:p>
            <a:r>
              <a:rPr lang="en-US" dirty="0"/>
              <a:t>South Africa applied to the World Bank for a loan to help complete construction of the </a:t>
            </a:r>
            <a:r>
              <a:rPr lang="en-US" dirty="0" err="1"/>
              <a:t>Medupi</a:t>
            </a:r>
            <a:r>
              <a:rPr lang="en-US" dirty="0"/>
              <a:t> power plant. The loan was </a:t>
            </a:r>
            <a:r>
              <a:rPr lang="en-US" dirty="0" smtClean="0"/>
              <a:t>narrowly approved </a:t>
            </a:r>
            <a:r>
              <a:rPr lang="en-US" dirty="0"/>
              <a:t>on April 9, 2010, but was opposed on environmental grounds by</a:t>
            </a:r>
          </a:p>
          <a:p>
            <a:pPr lvl="1"/>
            <a:r>
              <a:rPr lang="en-US" dirty="0"/>
              <a:t>125 </a:t>
            </a:r>
            <a:r>
              <a:rPr lang="en-US" dirty="0" smtClean="0"/>
              <a:t>western environmental and foreign aid groups</a:t>
            </a:r>
          </a:p>
          <a:p>
            <a:pPr lvl="1"/>
            <a:r>
              <a:rPr lang="en-US" dirty="0" smtClean="0"/>
              <a:t>The </a:t>
            </a:r>
            <a:r>
              <a:rPr lang="en-US" dirty="0"/>
              <a:t>governments of the US, UK, Denmark and the Netherlands. </a:t>
            </a:r>
          </a:p>
          <a:p>
            <a:endParaRPr lang="en-US" dirty="0"/>
          </a:p>
        </p:txBody>
      </p:sp>
    </p:spTree>
    <p:extLst>
      <p:ext uri="{BB962C8B-B14F-4D97-AF65-F5344CB8AC3E}">
        <p14:creationId xmlns:p14="http://schemas.microsoft.com/office/powerpoint/2010/main" val="4170794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2-sided equity considerations</a:t>
            </a:r>
            <a:endParaRPr lang="en-US" dirty="0"/>
          </a:p>
        </p:txBody>
      </p:sp>
      <p:sp>
        <p:nvSpPr>
          <p:cNvPr id="3" name="Content Placeholder 2"/>
          <p:cNvSpPr>
            <a:spLocks noGrp="1"/>
          </p:cNvSpPr>
          <p:nvPr>
            <p:ph idx="1"/>
          </p:nvPr>
        </p:nvSpPr>
        <p:spPr/>
        <p:txBody>
          <a:bodyPr>
            <a:normAutofit/>
          </a:bodyPr>
          <a:lstStyle/>
          <a:p>
            <a:r>
              <a:rPr lang="en-US" dirty="0" smtClean="0"/>
              <a:t>Distribution of </a:t>
            </a:r>
            <a:r>
              <a:rPr lang="en-US" b="1" dirty="0" smtClean="0"/>
              <a:t>benefits</a:t>
            </a:r>
            <a:r>
              <a:rPr lang="en-US" dirty="0" smtClean="0"/>
              <a:t> of environmental quality</a:t>
            </a:r>
          </a:p>
          <a:p>
            <a:r>
              <a:rPr lang="en-US" dirty="0" smtClean="0"/>
              <a:t>Distribution of </a:t>
            </a:r>
            <a:r>
              <a:rPr lang="en-US" b="1" dirty="0" smtClean="0"/>
              <a:t>costs</a:t>
            </a:r>
            <a:r>
              <a:rPr lang="en-US" dirty="0" smtClean="0"/>
              <a:t> of environmental policy</a:t>
            </a:r>
          </a:p>
          <a:p>
            <a:endParaRPr lang="en-US" dirty="0" smtClean="0"/>
          </a:p>
          <a:p>
            <a:r>
              <a:rPr lang="en-US" dirty="0" smtClean="0"/>
              <a:t>Conjecture: Another Environmental Kuznets Curve </a:t>
            </a:r>
            <a:endParaRPr lang="en-US" dirty="0"/>
          </a:p>
        </p:txBody>
      </p:sp>
    </p:spTree>
    <p:extLst>
      <p:ext uri="{BB962C8B-B14F-4D97-AF65-F5344CB8AC3E}">
        <p14:creationId xmlns:p14="http://schemas.microsoft.com/office/powerpoint/2010/main" val="3903413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Conclusion</a:t>
            </a:r>
            <a:endParaRPr lang="en-US" dirty="0"/>
          </a:p>
        </p:txBody>
      </p:sp>
      <p:sp>
        <p:nvSpPr>
          <p:cNvPr id="3" name="Content Placeholder 2"/>
          <p:cNvSpPr>
            <a:spLocks noGrp="1"/>
          </p:cNvSpPr>
          <p:nvPr>
            <p:ph idx="1"/>
          </p:nvPr>
        </p:nvSpPr>
        <p:spPr>
          <a:xfrm>
            <a:off x="476892" y="2514600"/>
            <a:ext cx="8438508" cy="3429000"/>
          </a:xfrm>
        </p:spPr>
        <p:txBody>
          <a:bodyPr>
            <a:normAutofit fontScale="77500" lnSpcReduction="20000"/>
          </a:bodyPr>
          <a:lstStyle/>
          <a:p>
            <a:r>
              <a:rPr lang="en-US" dirty="0" smtClean="0"/>
              <a:t>Calls for ever-tighter environmental policy tend to come from wealthy urban westerners who:</a:t>
            </a:r>
          </a:p>
          <a:p>
            <a:endParaRPr lang="en-US" dirty="0" smtClean="0"/>
          </a:p>
          <a:p>
            <a:pPr lvl="1"/>
            <a:r>
              <a:rPr lang="en-US" dirty="0"/>
              <a:t>Are personally shielded from many of the costs of implementation</a:t>
            </a:r>
          </a:p>
          <a:p>
            <a:pPr lvl="1"/>
            <a:r>
              <a:rPr lang="en-US" dirty="0"/>
              <a:t>Derive an emotional “warm glow” from the policy </a:t>
            </a:r>
            <a:endParaRPr lang="en-US" dirty="0" smtClean="0"/>
          </a:p>
          <a:p>
            <a:pPr lvl="1"/>
            <a:r>
              <a:rPr lang="en-US" dirty="0" smtClean="0"/>
              <a:t>Express the benefits in terms of slogans and generalities but can provide no quantitative estimates</a:t>
            </a:r>
          </a:p>
          <a:p>
            <a:endParaRPr lang="en-US" dirty="0" smtClean="0"/>
          </a:p>
          <a:p>
            <a:r>
              <a:rPr lang="en-US" dirty="0" smtClean="0"/>
              <a:t>As a result we are on the downward-sloping portion of the Policy-Inequality curve</a:t>
            </a:r>
          </a:p>
          <a:p>
            <a:endParaRPr lang="en-US" dirty="0" smtClean="0"/>
          </a:p>
          <a:p>
            <a:endParaRPr lang="en-US" dirty="0"/>
          </a:p>
          <a:p>
            <a:endParaRPr lang="en-US" dirty="0" smtClean="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61950"/>
            <a:ext cx="2667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450548"/>
            <a:ext cx="3124200" cy="858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08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lstStyle/>
          <a:p>
            <a:r>
              <a:rPr lang="en-US" dirty="0" smtClean="0"/>
              <a:t>Another EKC</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a:p>
          <a:p>
            <a:r>
              <a:rPr lang="en-US" dirty="0" smtClean="0"/>
              <a:t>Early </a:t>
            </a:r>
            <a:r>
              <a:rPr lang="en-US" dirty="0"/>
              <a:t>stages: environmental policy </a:t>
            </a:r>
            <a:r>
              <a:rPr lang="en-US" dirty="0" smtClean="0"/>
              <a:t>benefits all </a:t>
            </a:r>
            <a:r>
              <a:rPr lang="en-US" dirty="0"/>
              <a:t>classes, especially lower-income </a:t>
            </a:r>
            <a:r>
              <a:rPr lang="en-US" dirty="0" smtClean="0"/>
              <a:t>groups</a:t>
            </a:r>
          </a:p>
          <a:p>
            <a:pPr lvl="1"/>
            <a:r>
              <a:rPr lang="en-US" dirty="0"/>
              <a:t>E</a:t>
            </a:r>
            <a:r>
              <a:rPr lang="en-US" dirty="0" smtClean="0"/>
              <a:t>quity increases</a:t>
            </a:r>
          </a:p>
          <a:p>
            <a:pPr lvl="1"/>
            <a:endParaRPr lang="en-US" dirty="0"/>
          </a:p>
          <a:p>
            <a:r>
              <a:rPr lang="en-US" dirty="0"/>
              <a:t>Later stages</a:t>
            </a:r>
            <a:r>
              <a:rPr lang="en-US" dirty="0" smtClean="0"/>
              <a:t>: environmental policy primarily benefits well-off; costs disproportionately fall on lower-income groups</a:t>
            </a:r>
          </a:p>
          <a:p>
            <a:pPr lvl="1"/>
            <a:r>
              <a:rPr lang="en-US" dirty="0" smtClean="0"/>
              <a:t>Equity decreases</a:t>
            </a:r>
            <a:endParaRPr lang="en-US" dirty="0"/>
          </a:p>
        </p:txBody>
      </p:sp>
      <p:cxnSp>
        <p:nvCxnSpPr>
          <p:cNvPr id="5" name="Straight Connector 4"/>
          <p:cNvCxnSpPr/>
          <p:nvPr/>
        </p:nvCxnSpPr>
        <p:spPr>
          <a:xfrm>
            <a:off x="1981200" y="1600200"/>
            <a:ext cx="0" cy="16764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981200" y="3276600"/>
            <a:ext cx="43434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14400" y="2069068"/>
            <a:ext cx="914400" cy="369332"/>
          </a:xfrm>
          <a:prstGeom prst="rect">
            <a:avLst/>
          </a:prstGeom>
          <a:noFill/>
        </p:spPr>
        <p:txBody>
          <a:bodyPr wrap="square" rtlCol="0">
            <a:spAutoFit/>
          </a:bodyPr>
          <a:lstStyle/>
          <a:p>
            <a:r>
              <a:rPr lang="en-US" dirty="0" smtClean="0"/>
              <a:t>Equity</a:t>
            </a:r>
            <a:endParaRPr lang="en-US" dirty="0"/>
          </a:p>
        </p:txBody>
      </p:sp>
      <p:sp>
        <p:nvSpPr>
          <p:cNvPr id="11" name="TextBox 10"/>
          <p:cNvSpPr txBox="1"/>
          <p:nvPr/>
        </p:nvSpPr>
        <p:spPr>
          <a:xfrm>
            <a:off x="6477000" y="3091078"/>
            <a:ext cx="2057400" cy="369332"/>
          </a:xfrm>
          <a:prstGeom prst="rect">
            <a:avLst/>
          </a:prstGeom>
          <a:noFill/>
        </p:spPr>
        <p:txBody>
          <a:bodyPr wrap="square" rtlCol="0">
            <a:spAutoFit/>
          </a:bodyPr>
          <a:lstStyle/>
          <a:p>
            <a:r>
              <a:rPr lang="en-US" dirty="0" smtClean="0"/>
              <a:t>Stringency of policy</a:t>
            </a:r>
            <a:endParaRPr lang="en-US" dirty="0"/>
          </a:p>
        </p:txBody>
      </p:sp>
      <p:sp>
        <p:nvSpPr>
          <p:cNvPr id="13" name="Freeform 12"/>
          <p:cNvSpPr/>
          <p:nvPr/>
        </p:nvSpPr>
        <p:spPr>
          <a:xfrm>
            <a:off x="2373330" y="1950328"/>
            <a:ext cx="3493214" cy="803146"/>
          </a:xfrm>
          <a:custGeom>
            <a:avLst/>
            <a:gdLst>
              <a:gd name="connsiteX0" fmla="*/ 0 w 3493214"/>
              <a:gd name="connsiteY0" fmla="*/ 803146 h 803146"/>
              <a:gd name="connsiteX1" fmla="*/ 1027416 w 3493214"/>
              <a:gd name="connsiteY1" fmla="*/ 104503 h 803146"/>
              <a:gd name="connsiteX2" fmla="*/ 2404153 w 3493214"/>
              <a:gd name="connsiteY2" fmla="*/ 73681 h 803146"/>
              <a:gd name="connsiteX3" fmla="*/ 3493214 w 3493214"/>
              <a:gd name="connsiteY3" fmla="*/ 782598 h 803146"/>
            </a:gdLst>
            <a:ahLst/>
            <a:cxnLst>
              <a:cxn ang="0">
                <a:pos x="connsiteX0" y="connsiteY0"/>
              </a:cxn>
              <a:cxn ang="0">
                <a:pos x="connsiteX1" y="connsiteY1"/>
              </a:cxn>
              <a:cxn ang="0">
                <a:pos x="connsiteX2" y="connsiteY2"/>
              </a:cxn>
              <a:cxn ang="0">
                <a:pos x="connsiteX3" y="connsiteY3"/>
              </a:cxn>
            </a:cxnLst>
            <a:rect l="l" t="t" r="r" b="b"/>
            <a:pathLst>
              <a:path w="3493214" h="803146">
                <a:moveTo>
                  <a:pt x="0" y="803146"/>
                </a:moveTo>
                <a:cubicBezTo>
                  <a:pt x="313362" y="514613"/>
                  <a:pt x="626724" y="226081"/>
                  <a:pt x="1027416" y="104503"/>
                </a:cubicBezTo>
                <a:cubicBezTo>
                  <a:pt x="1428108" y="-17075"/>
                  <a:pt x="1993187" y="-39335"/>
                  <a:pt x="2404153" y="73681"/>
                </a:cubicBezTo>
                <a:cubicBezTo>
                  <a:pt x="2815119" y="186697"/>
                  <a:pt x="3154166" y="484647"/>
                  <a:pt x="3493214" y="782598"/>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519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Examples</a:t>
            </a:r>
            <a:endParaRPr lang="en-US" dirty="0"/>
          </a:p>
        </p:txBody>
      </p:sp>
      <p:sp>
        <p:nvSpPr>
          <p:cNvPr id="3" name="Content Placeholder 2"/>
          <p:cNvSpPr>
            <a:spLocks noGrp="1"/>
          </p:cNvSpPr>
          <p:nvPr>
            <p:ph idx="1"/>
          </p:nvPr>
        </p:nvSpPr>
        <p:spPr/>
        <p:txBody>
          <a:bodyPr/>
          <a:lstStyle/>
          <a:p>
            <a:r>
              <a:rPr lang="en-US" dirty="0" smtClean="0"/>
              <a:t>Ontario air quality and the Green Energy Act</a:t>
            </a:r>
          </a:p>
          <a:p>
            <a:r>
              <a:rPr lang="en-US" dirty="0" err="1" smtClean="0"/>
              <a:t>Medupi</a:t>
            </a:r>
            <a:r>
              <a:rPr lang="en-US" dirty="0" smtClean="0"/>
              <a:t> Power Plant South Africa</a:t>
            </a:r>
          </a:p>
          <a:p>
            <a:endParaRPr lang="en-US" dirty="0"/>
          </a:p>
          <a:p>
            <a:r>
              <a:rPr lang="en-US" dirty="0" smtClean="0"/>
              <a:t>Both illustrate:</a:t>
            </a:r>
          </a:p>
          <a:p>
            <a:pPr lvl="1"/>
            <a:r>
              <a:rPr lang="en-US" dirty="0" smtClean="0"/>
              <a:t>Modern environmentalism is increasingly an indulgence of wealthy communities who are shielded from the costs of the policies</a:t>
            </a:r>
            <a:endParaRPr lang="en-US" dirty="0"/>
          </a:p>
        </p:txBody>
      </p:sp>
    </p:spTree>
    <p:extLst>
      <p:ext uri="{BB962C8B-B14F-4D97-AF65-F5344CB8AC3E}">
        <p14:creationId xmlns:p14="http://schemas.microsoft.com/office/powerpoint/2010/main" val="1907797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Ontario Air Quality</a:t>
            </a:r>
            <a:endParaRPr lang="en-US" dirty="0"/>
          </a:p>
        </p:txBody>
      </p:sp>
      <p:sp>
        <p:nvSpPr>
          <p:cNvPr id="60419" name="Rectangle 3"/>
          <p:cNvSpPr>
            <a:spLocks noGrp="1" noChangeArrowheads="1"/>
          </p:cNvSpPr>
          <p:nvPr>
            <p:ph type="body" idx="1"/>
          </p:nvPr>
        </p:nvSpPr>
        <p:spPr/>
        <p:txBody>
          <a:bodyPr/>
          <a:lstStyle/>
          <a:p>
            <a:pPr>
              <a:lnSpc>
                <a:spcPct val="80000"/>
              </a:lnSpc>
            </a:pPr>
            <a:r>
              <a:rPr lang="en-US" sz="2800" dirty="0" smtClean="0"/>
              <a:t>Illustrated with Toronto data:</a:t>
            </a:r>
            <a:endParaRPr lang="en-US" sz="2800" dirty="0"/>
          </a:p>
          <a:p>
            <a:pPr lvl="1">
              <a:lnSpc>
                <a:spcPct val="80000"/>
              </a:lnSpc>
            </a:pPr>
            <a:r>
              <a:rPr lang="en-US" sz="2400" dirty="0"/>
              <a:t>Data from NAPS stations at </a:t>
            </a:r>
          </a:p>
          <a:p>
            <a:pPr lvl="2">
              <a:lnSpc>
                <a:spcPct val="80000"/>
              </a:lnSpc>
            </a:pPr>
            <a:r>
              <a:rPr lang="en-US" sz="2000" dirty="0"/>
              <a:t>Bay &amp; Wellesley (BW)</a:t>
            </a:r>
          </a:p>
          <a:p>
            <a:pPr lvl="2">
              <a:lnSpc>
                <a:spcPct val="80000"/>
              </a:lnSpc>
            </a:pPr>
            <a:r>
              <a:rPr lang="en-US" sz="2000" dirty="0"/>
              <a:t>Queensway &amp; </a:t>
            </a:r>
            <a:r>
              <a:rPr lang="en-US" sz="2000" dirty="0" err="1"/>
              <a:t>Hurontario</a:t>
            </a:r>
            <a:r>
              <a:rPr lang="en-US" sz="2000" dirty="0"/>
              <a:t> (QH)</a:t>
            </a:r>
          </a:p>
          <a:p>
            <a:pPr lvl="2">
              <a:lnSpc>
                <a:spcPct val="80000"/>
              </a:lnSpc>
            </a:pPr>
            <a:r>
              <a:rPr lang="en-US" sz="2000" dirty="0"/>
              <a:t>Lawrence and Kennedy (LK)</a:t>
            </a:r>
          </a:p>
          <a:p>
            <a:pPr lvl="1">
              <a:lnSpc>
                <a:spcPct val="80000"/>
              </a:lnSpc>
            </a:pPr>
            <a:endParaRPr lang="en-US" sz="2400" dirty="0"/>
          </a:p>
          <a:p>
            <a:pPr lvl="1">
              <a:lnSpc>
                <a:spcPct val="80000"/>
              </a:lnSpc>
            </a:pPr>
            <a:r>
              <a:rPr lang="en-US" sz="2400" dirty="0"/>
              <a:t>Monthly averages + 12-month MA</a:t>
            </a:r>
          </a:p>
          <a:p>
            <a:pPr lvl="1">
              <a:lnSpc>
                <a:spcPct val="80000"/>
              </a:lnSpc>
            </a:pPr>
            <a:endParaRPr lang="en-US" sz="2400" dirty="0"/>
          </a:p>
          <a:p>
            <a:pPr lvl="1">
              <a:lnSpc>
                <a:spcPct val="80000"/>
              </a:lnSpc>
            </a:pPr>
            <a:r>
              <a:rPr lang="en-US" sz="2400" dirty="0"/>
              <a:t>Pre-1974 data from Ontario MOE</a:t>
            </a:r>
          </a:p>
          <a:p>
            <a:pPr lvl="1">
              <a:lnSpc>
                <a:spcPct val="80000"/>
              </a:lnSpc>
            </a:pPr>
            <a:endParaRPr lang="en-US" sz="2400" dirty="0"/>
          </a:p>
          <a:p>
            <a:pPr lvl="1">
              <a:lnSpc>
                <a:spcPct val="80000"/>
              </a:lnSpc>
            </a:pPr>
            <a:r>
              <a:rPr lang="en-US" sz="2400" dirty="0"/>
              <a:t>NAAQS Lowest Desirable Standard</a:t>
            </a:r>
          </a:p>
          <a:p>
            <a:pPr lvl="2">
              <a:lnSpc>
                <a:spcPct val="80000"/>
              </a:lnSpc>
            </a:pPr>
            <a:endParaRPr lang="en-US" sz="2000" dirty="0"/>
          </a:p>
        </p:txBody>
      </p:sp>
      <p:sp>
        <p:nvSpPr>
          <p:cNvPr id="60420" name="Line 4"/>
          <p:cNvSpPr>
            <a:spLocks noChangeShapeType="1"/>
          </p:cNvSpPr>
          <p:nvPr/>
        </p:nvSpPr>
        <p:spPr bwMode="auto">
          <a:xfrm>
            <a:off x="6172200" y="5334000"/>
            <a:ext cx="1295400" cy="0"/>
          </a:xfrm>
          <a:prstGeom prst="line">
            <a:avLst/>
          </a:prstGeom>
          <a:noFill/>
          <a:ln w="3810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0920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smtClean="0"/>
              <a:t>Toronto </a:t>
            </a:r>
            <a:r>
              <a:rPr lang="en-US" dirty="0"/>
              <a:t>Air Pollution Trends</a:t>
            </a:r>
          </a:p>
        </p:txBody>
      </p:sp>
      <p:pic>
        <p:nvPicPr>
          <p:cNvPr id="52229" name="Picture 5"/>
          <p:cNvPicPr>
            <a:picLocks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1495425" y="2017713"/>
            <a:ext cx="7146925" cy="4114800"/>
          </a:xfrm>
          <a:noFill/>
          <a:ln/>
        </p:spPr>
      </p:pic>
      <p:sp>
        <p:nvSpPr>
          <p:cNvPr id="52230" name="Line 6"/>
          <p:cNvSpPr>
            <a:spLocks noChangeShapeType="1"/>
          </p:cNvSpPr>
          <p:nvPr/>
        </p:nvSpPr>
        <p:spPr bwMode="auto">
          <a:xfrm>
            <a:off x="8153400" y="5334000"/>
            <a:ext cx="762000" cy="0"/>
          </a:xfrm>
          <a:prstGeom prst="line">
            <a:avLst/>
          </a:prstGeom>
          <a:noFill/>
          <a:ln w="3810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6934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Toronto </a:t>
            </a:r>
            <a:r>
              <a:rPr lang="en-US" dirty="0"/>
              <a:t>Air Pollution Trends</a:t>
            </a:r>
          </a:p>
        </p:txBody>
      </p:sp>
      <p:pic>
        <p:nvPicPr>
          <p:cNvPr id="54277" name="Picture 5"/>
          <p:cNvPicPr>
            <a:picLocks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1495425" y="2017713"/>
            <a:ext cx="7146925" cy="4114800"/>
          </a:xfrm>
          <a:noFill/>
          <a:ln/>
        </p:spPr>
      </p:pic>
      <p:sp>
        <p:nvSpPr>
          <p:cNvPr id="54278" name="Line 6"/>
          <p:cNvSpPr>
            <a:spLocks noChangeShapeType="1"/>
          </p:cNvSpPr>
          <p:nvPr/>
        </p:nvSpPr>
        <p:spPr bwMode="auto">
          <a:xfrm>
            <a:off x="7924800" y="5562600"/>
            <a:ext cx="685800" cy="0"/>
          </a:xfrm>
          <a:prstGeom prst="line">
            <a:avLst/>
          </a:prstGeom>
          <a:noFill/>
          <a:ln w="3810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4332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Toronto </a:t>
            </a:r>
            <a:r>
              <a:rPr lang="en-US" dirty="0"/>
              <a:t>Air Pollution Trends</a:t>
            </a:r>
          </a:p>
        </p:txBody>
      </p:sp>
      <p:pic>
        <p:nvPicPr>
          <p:cNvPr id="58383" name="Picture 15"/>
          <p:cNvPicPr>
            <a:picLocks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1495425" y="2017713"/>
            <a:ext cx="7146925" cy="4114800"/>
          </a:xfrm>
          <a:noFill/>
          <a:ln/>
        </p:spPr>
      </p:pic>
      <p:sp>
        <p:nvSpPr>
          <p:cNvPr id="58384" name="Line 16"/>
          <p:cNvSpPr>
            <a:spLocks noChangeShapeType="1"/>
          </p:cNvSpPr>
          <p:nvPr/>
        </p:nvSpPr>
        <p:spPr bwMode="auto">
          <a:xfrm>
            <a:off x="8077200" y="4191000"/>
            <a:ext cx="762000" cy="0"/>
          </a:xfrm>
          <a:prstGeom prst="line">
            <a:avLst/>
          </a:prstGeom>
          <a:noFill/>
          <a:ln w="3810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3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smtClean="0"/>
              <a:t>Toronto </a:t>
            </a:r>
            <a:r>
              <a:rPr lang="en-US" dirty="0"/>
              <a:t>Air Pollution Trends</a:t>
            </a:r>
          </a:p>
        </p:txBody>
      </p:sp>
      <p:pic>
        <p:nvPicPr>
          <p:cNvPr id="56332" name="Picture 12"/>
          <p:cNvPicPr>
            <a:picLocks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1495425" y="2017713"/>
            <a:ext cx="7146925" cy="4114800"/>
          </a:xfrm>
          <a:noFill/>
          <a:ln/>
        </p:spPr>
      </p:pic>
      <p:sp>
        <p:nvSpPr>
          <p:cNvPr id="56333" name="Line 13"/>
          <p:cNvSpPr>
            <a:spLocks noChangeShapeType="1"/>
          </p:cNvSpPr>
          <p:nvPr/>
        </p:nvSpPr>
        <p:spPr bwMode="auto">
          <a:xfrm>
            <a:off x="8001000" y="4724400"/>
            <a:ext cx="685800" cy="0"/>
          </a:xfrm>
          <a:prstGeom prst="line">
            <a:avLst/>
          </a:prstGeom>
          <a:noFill/>
          <a:ln w="3810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96999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609</Words>
  <Application>Microsoft Office PowerPoint</Application>
  <PresentationFormat>On-screen Show (4:3)</PresentationFormat>
  <Paragraphs>111</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Presention to Session on Social Equity, Environment and Distribution</vt:lpstr>
      <vt:lpstr>2-sided equity considerations</vt:lpstr>
      <vt:lpstr>Another EKC</vt:lpstr>
      <vt:lpstr>2 Examples</vt:lpstr>
      <vt:lpstr>Ontario Air Quality</vt:lpstr>
      <vt:lpstr>Toronto Air Pollution Trends</vt:lpstr>
      <vt:lpstr>Toronto Air Pollution Trends</vt:lpstr>
      <vt:lpstr>Toronto Air Pollution Trends</vt:lpstr>
      <vt:lpstr>Toronto Air Pollution Trends</vt:lpstr>
      <vt:lpstr>Green Energy Act 2009</vt:lpstr>
      <vt:lpstr>Impacts of Lambton &amp; Nanticoke on Ontario Air</vt:lpstr>
      <vt:lpstr>Impacts of Lambton &amp; Nanticoke on Ontario Air</vt:lpstr>
      <vt:lpstr>Impacts of Lambton &amp; Nanticoke on Ontario Air</vt:lpstr>
      <vt:lpstr>Distribution of Costs of Closure</vt:lpstr>
      <vt:lpstr>Distribution of Costs of Closure</vt:lpstr>
      <vt:lpstr>Urban vs rural impacts</vt:lpstr>
      <vt:lpstr>Example 2: South Africa</vt:lpstr>
      <vt:lpstr>Medupi Power Plant</vt:lpstr>
      <vt:lpstr>Medupi Power Plant</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Presention to Session on Social Equity, Environment and Distribution</dc:title>
  <dc:creator>rm</dc:creator>
  <cp:lastModifiedBy>rm</cp:lastModifiedBy>
  <cp:revision>9</cp:revision>
  <dcterms:created xsi:type="dcterms:W3CDTF">2006-08-16T00:00:00Z</dcterms:created>
  <dcterms:modified xsi:type="dcterms:W3CDTF">2012-11-16T18:41:37Z</dcterms:modified>
</cp:coreProperties>
</file>