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44E93-ED0E-4E50-8DEF-5EC17AAFBAB0}" type="datetimeFigureOut">
              <a:rPr lang="en-CA" smtClean="0"/>
              <a:t>05/09/2013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079C0-BB13-4B54-97AD-2CBA04B93C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2883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836914-F73A-4CC1-913A-D8B3C62E4E93}" type="slidenum">
              <a:rPr lang="en-US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B87D-F8C2-4E8C-AF62-82A8D84E8C63}" type="datetime1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F605-0809-452A-9DA0-E448CB78621A}" type="datetime1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A3B3-79AB-4244-88FE-1E09769898D6}" type="datetime1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03-2567-4D62-9535-02BDB423A77A}" type="datetime1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88A7-CCB7-4305-BFB8-DE7E0CDA0615}" type="datetime1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BF91-0866-40E7-AF84-AEBD7DF66747}" type="datetime1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7AEE-D9BA-4348-81E9-4A992622C6E4}" type="datetime1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E70A-C5EC-4105-B824-2D6F28CC885F}" type="datetime1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2409-01E1-45C2-9841-C7533C7A17C9}" type="datetime1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CBBE-2EAF-4828-B480-2C3E3C5745B8}" type="datetime1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9282-C593-46B0-A3EA-CAB1F7115180}" type="datetime1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0D158-3AA2-44A3-ADBA-C67CAC05B36B}" type="datetime1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4000" dirty="0" smtClean="0"/>
              <a:t>ECON*2100</a:t>
            </a:r>
            <a:br>
              <a:rPr lang="en-CA" sz="4000" dirty="0" smtClean="0"/>
            </a:br>
            <a:r>
              <a:rPr lang="en-CA" sz="4000" dirty="0" smtClean="0"/>
              <a:t>Week 2 – Lecture 2</a:t>
            </a:r>
            <a:endParaRPr lang="en-US" sz="4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mtClean="0"/>
              <a:t>The Solow Growth Model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3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Steady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Graphically: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914" y="2743200"/>
            <a:ext cx="51435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971800" y="4419600"/>
            <a:ext cx="0" cy="2286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67000" y="3733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consumption</a:t>
            </a:r>
            <a:endParaRPr lang="en-CA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6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Optimal growth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Go to the level of capital per worker that maximizes consumption</a:t>
            </a:r>
          </a:p>
          <a:p>
            <a:pPr lvl="1"/>
            <a:r>
              <a:rPr lang="en-CA" dirty="0" smtClean="0"/>
              <a:t>Too little investment means low productivity</a:t>
            </a:r>
          </a:p>
          <a:p>
            <a:pPr lvl="1"/>
            <a:r>
              <a:rPr lang="en-CA" dirty="0" smtClean="0"/>
              <a:t>Too much means excess savings</a:t>
            </a:r>
          </a:p>
          <a:p>
            <a:pPr lvl="1"/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y = c + </a:t>
            </a:r>
            <a:r>
              <a:rPr lang="en-CA" dirty="0" err="1" smtClean="0"/>
              <a:t>i</a:t>
            </a: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c = y – </a:t>
            </a:r>
            <a:r>
              <a:rPr lang="en-CA" dirty="0" err="1" smtClean="0"/>
              <a:t>i</a:t>
            </a:r>
            <a:r>
              <a:rPr lang="en-CA" dirty="0" smtClean="0"/>
              <a:t> </a:t>
            </a:r>
          </a:p>
          <a:p>
            <a:pPr marL="0" indent="0" algn="ctr">
              <a:buNone/>
            </a:pPr>
            <a:r>
              <a:rPr lang="en-CA" dirty="0" smtClean="0"/>
              <a:t>c = f(k) – </a:t>
            </a:r>
            <a:r>
              <a:rPr lang="en-CA" dirty="0" err="1" smtClean="0"/>
              <a:t>s∙f</a:t>
            </a:r>
            <a:r>
              <a:rPr lang="en-CA" dirty="0" smtClean="0"/>
              <a:t>(k)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4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Optimal growth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/>
              <a:t>c = f(k) – </a:t>
            </a:r>
            <a:r>
              <a:rPr lang="en-CA" dirty="0" err="1"/>
              <a:t>s∙f</a:t>
            </a:r>
            <a:r>
              <a:rPr lang="en-CA" dirty="0"/>
              <a:t>(k)</a:t>
            </a:r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c = f(k) </a:t>
            </a:r>
            <a:r>
              <a:rPr lang="en-CA" dirty="0"/>
              <a:t>–</a:t>
            </a:r>
            <a:r>
              <a:rPr lang="en-CA" dirty="0" smtClean="0"/>
              <a:t> </a:t>
            </a:r>
            <a:r>
              <a:rPr lang="en-CA" dirty="0" err="1" smtClean="0"/>
              <a:t>d∙k</a:t>
            </a: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Maximize this where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f</a:t>
            </a:r>
            <a:r>
              <a:rPr lang="en-CA" i="1" dirty="0" smtClean="0"/>
              <a:t>'</a:t>
            </a:r>
            <a:r>
              <a:rPr lang="en-CA" dirty="0" smtClean="0"/>
              <a:t>(</a:t>
            </a:r>
            <a:r>
              <a:rPr lang="en-CA" dirty="0"/>
              <a:t>k) –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63970"/>
            <a:ext cx="3723012" cy="265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02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Economies grow through savings</a:t>
            </a:r>
          </a:p>
          <a:p>
            <a:r>
              <a:rPr lang="en-CA" dirty="0" smtClean="0"/>
              <a:t>Amount of capital per worker is key to growth</a:t>
            </a:r>
          </a:p>
          <a:p>
            <a:r>
              <a:rPr lang="en-CA" dirty="0" smtClean="0"/>
              <a:t>Low-income countries should grow rapidly compared to high-income countries</a:t>
            </a:r>
          </a:p>
          <a:p>
            <a:r>
              <a:rPr lang="en-CA" dirty="0" smtClean="0"/>
              <a:t>Growth ends at a steady state level of capital per worker and per-capita income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1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smtClean="0"/>
              <a:t>Population Growth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9/97/Racine_high-speed_steam_engine_(New_Catechism_of_the_Steam_Engine,_1904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" contrast="-6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86437"/>
            <a:ext cx="8067675" cy="503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After Smith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153400" cy="4525963"/>
          </a:xfrm>
        </p:spPr>
        <p:txBody>
          <a:bodyPr>
            <a:normAutofit lnSpcReduction="10000"/>
          </a:bodyPr>
          <a:lstStyle/>
          <a:p>
            <a:r>
              <a:rPr lang="en-CA" dirty="0">
                <a:solidFill>
                  <a:schemeClr val="bg1"/>
                </a:solidFill>
              </a:rPr>
              <a:t>Industrial revolution in 1800s, invention of steam </a:t>
            </a:r>
            <a:r>
              <a:rPr lang="en-CA" dirty="0" smtClean="0">
                <a:solidFill>
                  <a:schemeClr val="bg1"/>
                </a:solidFill>
              </a:rPr>
              <a:t>engine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Various writers recognized that investment and capital formation mattered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1930s: Keynes argued that increasing Aggregate Demand and consumption were necessary to achieve growth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1950s: Solow argued that savings, not consumption, drives growth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546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set-up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Production function </a:t>
            </a:r>
          </a:p>
          <a:p>
            <a:pPr marL="0" indent="0" algn="ctr">
              <a:buNone/>
            </a:pPr>
            <a:r>
              <a:rPr lang="en-CA" dirty="0" smtClean="0"/>
              <a:t>Y = f(L, K)</a:t>
            </a:r>
          </a:p>
          <a:p>
            <a:endParaRPr lang="en-CA" dirty="0" smtClean="0"/>
          </a:p>
          <a:p>
            <a:r>
              <a:rPr lang="en-CA" dirty="0" smtClean="0"/>
              <a:t>Re-express in per-worker terms</a:t>
            </a:r>
          </a:p>
          <a:p>
            <a:pPr marL="0" indent="0" algn="ctr">
              <a:buNone/>
            </a:pPr>
            <a:r>
              <a:rPr lang="en-CA" dirty="0" smtClean="0"/>
              <a:t>Y/L = f(K/L)</a:t>
            </a:r>
          </a:p>
          <a:p>
            <a:pPr marL="0" indent="0" algn="ctr">
              <a:buNone/>
            </a:pPr>
            <a:r>
              <a:rPr lang="en-CA" dirty="0" smtClean="0"/>
              <a:t>y = f(k)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86200"/>
            <a:ext cx="3495675" cy="195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652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Savings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Each period, output is either for consumption or investment</a:t>
            </a:r>
          </a:p>
          <a:p>
            <a:pPr marL="0" indent="0" algn="ctr">
              <a:buNone/>
            </a:pPr>
            <a:r>
              <a:rPr lang="en-CA" dirty="0" smtClean="0"/>
              <a:t>y = c + </a:t>
            </a:r>
            <a:r>
              <a:rPr lang="en-CA" dirty="0" err="1" smtClean="0"/>
              <a:t>i</a:t>
            </a: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r>
              <a:rPr lang="en-CA" dirty="0" smtClean="0"/>
              <a:t>Also, income is either consumed or saved</a:t>
            </a:r>
          </a:p>
          <a:p>
            <a:r>
              <a:rPr lang="en-CA" dirty="0" smtClean="0"/>
              <a:t>Savings fraction  = s</a:t>
            </a:r>
          </a:p>
          <a:p>
            <a:pPr marL="0" indent="0" algn="ctr">
              <a:buNone/>
            </a:pPr>
            <a:r>
              <a:rPr lang="en-CA" dirty="0" smtClean="0"/>
              <a:t>C = (1-s)Y</a:t>
            </a:r>
          </a:p>
          <a:p>
            <a:pPr marL="0" indent="0" algn="ctr">
              <a:buNone/>
            </a:pPr>
            <a:r>
              <a:rPr lang="en-CA" dirty="0" smtClean="0"/>
              <a:t>c = (1-s)y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56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Savings = Investment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c = (1-s)y</a:t>
            </a:r>
          </a:p>
          <a:p>
            <a:pPr marL="0" indent="0" algn="ctr">
              <a:buNone/>
            </a:pPr>
            <a:r>
              <a:rPr lang="en-CA" dirty="0" smtClean="0"/>
              <a:t>y = (1-s)y + </a:t>
            </a:r>
            <a:r>
              <a:rPr lang="en-CA" dirty="0" err="1" smtClean="0"/>
              <a:t>i</a:t>
            </a: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y = y – </a:t>
            </a:r>
            <a:r>
              <a:rPr lang="en-CA" dirty="0" err="1" smtClean="0"/>
              <a:t>sy</a:t>
            </a:r>
            <a:r>
              <a:rPr lang="en-CA" dirty="0" smtClean="0"/>
              <a:t> + </a:t>
            </a:r>
            <a:r>
              <a:rPr lang="en-CA" dirty="0" err="1" smtClean="0"/>
              <a:t>i</a:t>
            </a: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y – y + </a:t>
            </a:r>
            <a:r>
              <a:rPr lang="en-CA" dirty="0" err="1" smtClean="0"/>
              <a:t>sy</a:t>
            </a:r>
            <a:r>
              <a:rPr lang="en-CA" dirty="0" smtClean="0"/>
              <a:t> = </a:t>
            </a:r>
            <a:r>
              <a:rPr lang="en-CA" dirty="0" err="1" smtClean="0"/>
              <a:t>i</a:t>
            </a:r>
            <a:endParaRPr lang="en-CA" dirty="0" smtClean="0"/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→ </a:t>
            </a:r>
            <a:r>
              <a:rPr lang="en-CA" dirty="0" err="1" smtClean="0"/>
              <a:t>i</a:t>
            </a:r>
            <a:r>
              <a:rPr lang="en-CA" dirty="0" smtClean="0"/>
              <a:t> = </a:t>
            </a:r>
            <a:r>
              <a:rPr lang="en-CA" dirty="0" err="1" smtClean="0"/>
              <a:t>sy</a:t>
            </a:r>
            <a:r>
              <a:rPr lang="en-CA" dirty="0" smtClean="0"/>
              <a:t> = </a:t>
            </a:r>
            <a:r>
              <a:rPr lang="en-CA" dirty="0" err="1" smtClean="0"/>
              <a:t>s∙f</a:t>
            </a:r>
            <a:r>
              <a:rPr lang="en-CA" dirty="0" smtClean="0"/>
              <a:t>(k)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246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Savings = Investment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i</a:t>
            </a:r>
            <a:r>
              <a:rPr lang="en-CA" dirty="0" smtClean="0"/>
              <a:t> = </a:t>
            </a:r>
            <a:r>
              <a:rPr lang="en-CA" dirty="0" err="1" smtClean="0"/>
              <a:t>s∙f</a:t>
            </a:r>
            <a:r>
              <a:rPr lang="en-CA" dirty="0" smtClean="0"/>
              <a:t>(k)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Now add depreciation: </a:t>
            </a:r>
            <a:r>
              <a:rPr lang="en-CA" dirty="0" err="1" smtClean="0"/>
              <a:t>d∙k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0"/>
            <a:ext cx="451485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4495800" y="3048000"/>
            <a:ext cx="2819400" cy="12954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152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d∙k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0761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Steady State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Change in capital each period</a:t>
            </a:r>
          </a:p>
          <a:p>
            <a:pPr marL="0" indent="0" algn="ctr">
              <a:buNone/>
            </a:pPr>
            <a:r>
              <a:rPr lang="en-CA" dirty="0" smtClean="0"/>
              <a:t>∆k = </a:t>
            </a:r>
            <a:r>
              <a:rPr lang="en-CA" dirty="0" err="1" smtClean="0"/>
              <a:t>i</a:t>
            </a:r>
            <a:r>
              <a:rPr lang="en-CA" dirty="0" smtClean="0"/>
              <a:t> - </a:t>
            </a:r>
            <a:r>
              <a:rPr lang="en-CA" dirty="0" err="1" smtClean="0"/>
              <a:t>d∙k</a:t>
            </a: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r>
              <a:rPr lang="en-CA" dirty="0" smtClean="0"/>
              <a:t>Steady state: </a:t>
            </a:r>
            <a:r>
              <a:rPr lang="en-CA" dirty="0"/>
              <a:t>∆k </a:t>
            </a:r>
            <a:r>
              <a:rPr lang="en-CA" dirty="0" smtClean="0"/>
              <a:t>= 0</a:t>
            </a:r>
          </a:p>
          <a:p>
            <a:endParaRPr lang="en-CA" dirty="0"/>
          </a:p>
          <a:p>
            <a:r>
              <a:rPr lang="en-CA" dirty="0" smtClean="0"/>
              <a:t>So in steady state, </a:t>
            </a:r>
            <a:r>
              <a:rPr lang="en-CA" dirty="0" err="1" smtClean="0"/>
              <a:t>i</a:t>
            </a:r>
            <a:r>
              <a:rPr lang="en-CA" dirty="0" smtClean="0"/>
              <a:t> = </a:t>
            </a:r>
            <a:r>
              <a:rPr lang="en-CA" dirty="0" err="1"/>
              <a:t>d∙k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7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Steady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Graphically: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914" y="2743200"/>
            <a:ext cx="51435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29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Steady State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Enlarge lower part: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516255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48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338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ECON*2100 Week 2 – Lecture 2</vt:lpstr>
      <vt:lpstr>After Smith</vt:lpstr>
      <vt:lpstr>Basic set-up</vt:lpstr>
      <vt:lpstr>Savings</vt:lpstr>
      <vt:lpstr>Savings = Investment</vt:lpstr>
      <vt:lpstr>Savings = Investment</vt:lpstr>
      <vt:lpstr>Steady State</vt:lpstr>
      <vt:lpstr>Steady State</vt:lpstr>
      <vt:lpstr>Steady State</vt:lpstr>
      <vt:lpstr>Steady State</vt:lpstr>
      <vt:lpstr>Optimal growth</vt:lpstr>
      <vt:lpstr>Optimal growth</vt:lpstr>
      <vt:lpstr>Implications</vt:lpstr>
      <vt:lpstr>Next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</dc:creator>
  <cp:lastModifiedBy>z</cp:lastModifiedBy>
  <cp:revision>27</cp:revision>
  <dcterms:created xsi:type="dcterms:W3CDTF">2006-08-16T00:00:00Z</dcterms:created>
  <dcterms:modified xsi:type="dcterms:W3CDTF">2013-09-05T21:01:07Z</dcterms:modified>
</cp:coreProperties>
</file>