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87" r:id="rId5"/>
    <p:sldId id="288" r:id="rId6"/>
    <p:sldId id="259" r:id="rId7"/>
    <p:sldId id="260" r:id="rId8"/>
    <p:sldId id="271" r:id="rId9"/>
    <p:sldId id="262" r:id="rId10"/>
    <p:sldId id="263" r:id="rId11"/>
    <p:sldId id="268" r:id="rId12"/>
    <p:sldId id="269" r:id="rId13"/>
    <p:sldId id="270" r:id="rId14"/>
    <p:sldId id="267" r:id="rId15"/>
    <p:sldId id="265" r:id="rId16"/>
    <p:sldId id="272" r:id="rId17"/>
    <p:sldId id="266" r:id="rId18"/>
    <p:sldId id="273" r:id="rId19"/>
    <p:sldId id="274" r:id="rId20"/>
    <p:sldId id="275" r:id="rId21"/>
    <p:sldId id="276" r:id="rId22"/>
    <p:sldId id="277" r:id="rId23"/>
    <p:sldId id="278" r:id="rId24"/>
    <p:sldId id="279" r:id="rId25"/>
    <p:sldId id="280" r:id="rId26"/>
    <p:sldId id="286" r:id="rId27"/>
    <p:sldId id="285" r:id="rId28"/>
    <p:sldId id="281" r:id="rId29"/>
    <p:sldId id="283" r:id="rId30"/>
    <p:sldId id="284"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Dropbox\My%20DB%20Desk\Econ_2100.d\Crude_Oil_Proved_Reserves_(Billion_Barre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'[Crude_Oil_Proved_Reserves_(Billion_Barrels).xls]Sheet1'!$E$3:$E$34</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xVal>
          <c:yVal>
            <c:numRef>
              <c:f>'[Crude_Oil_Proved_Reserves_(Billion_Barrels).xls]Sheet1'!$F$3:$F$34</c:f>
              <c:numCache>
                <c:formatCode>General</c:formatCode>
                <c:ptCount val="32"/>
                <c:pt idx="0">
                  <c:v>27.863190878927917</c:v>
                </c:pt>
                <c:pt idx="1">
                  <c:v>29.177018994923714</c:v>
                </c:pt>
                <c:pt idx="2">
                  <c:v>30.704118882842764</c:v>
                </c:pt>
                <c:pt idx="3">
                  <c:v>31.023483040686486</c:v>
                </c:pt>
                <c:pt idx="4">
                  <c:v>30.537510191557104</c:v>
                </c:pt>
                <c:pt idx="5">
                  <c:v>31.818571655901746</c:v>
                </c:pt>
                <c:pt idx="6">
                  <c:v>30.960542296915978</c:v>
                </c:pt>
                <c:pt idx="7">
                  <c:v>30.299943389338754</c:v>
                </c:pt>
                <c:pt idx="8">
                  <c:v>37.422208494345803</c:v>
                </c:pt>
                <c:pt idx="9">
                  <c:v>37.558677439689603</c:v>
                </c:pt>
                <c:pt idx="10">
                  <c:v>41.188990449042308</c:v>
                </c:pt>
                <c:pt idx="11">
                  <c:v>40.709590296088471</c:v>
                </c:pt>
                <c:pt idx="12">
                  <c:v>40.229044429302036</c:v>
                </c:pt>
                <c:pt idx="13">
                  <c:v>40.376906415960455</c:v>
                </c:pt>
                <c:pt idx="14">
                  <c:v>39.680901843555411</c:v>
                </c:pt>
                <c:pt idx="15">
                  <c:v>39.036286048172585</c:v>
                </c:pt>
                <c:pt idx="16">
                  <c:v>38.484744070872807</c:v>
                </c:pt>
                <c:pt idx="17">
                  <c:v>37.98373388228476</c:v>
                </c:pt>
                <c:pt idx="18">
                  <c:v>37.707113224734016</c:v>
                </c:pt>
                <c:pt idx="19">
                  <c:v>37.288384447733456</c:v>
                </c:pt>
                <c:pt idx="20">
                  <c:v>36.279337018509182</c:v>
                </c:pt>
                <c:pt idx="21">
                  <c:v>36.357234153651397</c:v>
                </c:pt>
                <c:pt idx="22">
                  <c:v>36.169054434400834</c:v>
                </c:pt>
                <c:pt idx="23">
                  <c:v>41.694897385974599</c:v>
                </c:pt>
                <c:pt idx="24">
                  <c:v>41.972717865981721</c:v>
                </c:pt>
                <c:pt idx="25">
                  <c:v>41.619487431530303</c:v>
                </c:pt>
                <c:pt idx="26">
                  <c:v>41.604925162444161</c:v>
                </c:pt>
                <c:pt idx="27">
                  <c:v>41.990156751497501</c:v>
                </c:pt>
                <c:pt idx="28">
                  <c:v>43.190577864383741</c:v>
                </c:pt>
                <c:pt idx="29">
                  <c:v>43.31419275251347</c:v>
                </c:pt>
                <c:pt idx="30">
                  <c:v>42.518534525060744</c:v>
                </c:pt>
                <c:pt idx="31">
                  <c:v>45.588806286520445</c:v>
                </c:pt>
              </c:numCache>
            </c:numRef>
          </c:yVal>
          <c:smooth val="1"/>
        </c:ser>
        <c:dLbls>
          <c:showLegendKey val="0"/>
          <c:showVal val="0"/>
          <c:showCatName val="0"/>
          <c:showSerName val="0"/>
          <c:showPercent val="0"/>
          <c:showBubbleSize val="0"/>
        </c:dLbls>
        <c:axId val="187388416"/>
        <c:axId val="187388992"/>
      </c:scatterChart>
      <c:valAx>
        <c:axId val="187388416"/>
        <c:scaling>
          <c:orientation val="minMax"/>
        </c:scaling>
        <c:delete val="0"/>
        <c:axPos val="b"/>
        <c:numFmt formatCode="General" sourceLinked="1"/>
        <c:majorTickMark val="out"/>
        <c:minorTickMark val="none"/>
        <c:tickLblPos val="nextTo"/>
        <c:crossAx val="187388992"/>
        <c:crosses val="autoZero"/>
        <c:crossBetween val="midCat"/>
      </c:valAx>
      <c:valAx>
        <c:axId val="187388992"/>
        <c:scaling>
          <c:orientation val="minMax"/>
        </c:scaling>
        <c:delete val="0"/>
        <c:axPos val="l"/>
        <c:majorGridlines/>
        <c:numFmt formatCode="General" sourceLinked="1"/>
        <c:majorTickMark val="out"/>
        <c:minorTickMark val="none"/>
        <c:tickLblPos val="nextTo"/>
        <c:crossAx val="18738841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951F3-E732-43DB-B3E4-8DF43D4BB544}" type="datetimeFigureOut">
              <a:rPr lang="en-CA" smtClean="0"/>
              <a:t>2015-10-05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652D-B30B-401D-87F1-520D66CC05A7}" type="slidenum">
              <a:rPr lang="en-CA" smtClean="0"/>
              <a:t>‹#›</a:t>
            </a:fld>
            <a:endParaRPr lang="en-CA"/>
          </a:p>
        </p:txBody>
      </p:sp>
    </p:spTree>
    <p:extLst>
      <p:ext uri="{BB962C8B-B14F-4D97-AF65-F5344CB8AC3E}">
        <p14:creationId xmlns:p14="http://schemas.microsoft.com/office/powerpoint/2010/main" val="366555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F7777-53C9-41A4-90B4-C57AA67EC919}" type="slidenum">
              <a:rPr lang="en-US" smtClean="0"/>
              <a:t>2</a:t>
            </a:fld>
            <a:endParaRPr lang="en-US"/>
          </a:p>
        </p:txBody>
      </p:sp>
    </p:spTree>
    <p:extLst>
      <p:ext uri="{BB962C8B-B14F-4D97-AF65-F5344CB8AC3E}">
        <p14:creationId xmlns:p14="http://schemas.microsoft.com/office/powerpoint/2010/main" val="111997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F7777-53C9-41A4-90B4-C57AA67EC919}" type="slidenum">
              <a:rPr lang="en-US" smtClean="0"/>
              <a:t>3</a:t>
            </a:fld>
            <a:endParaRPr lang="en-US"/>
          </a:p>
        </p:txBody>
      </p:sp>
    </p:spTree>
    <p:extLst>
      <p:ext uri="{BB962C8B-B14F-4D97-AF65-F5344CB8AC3E}">
        <p14:creationId xmlns:p14="http://schemas.microsoft.com/office/powerpoint/2010/main" val="541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ECON*2100</a:t>
            </a:r>
            <a:br>
              <a:rPr lang="en-CA" dirty="0"/>
            </a:br>
            <a:r>
              <a:rPr lang="en-CA" dirty="0"/>
              <a:t>Week </a:t>
            </a:r>
            <a:r>
              <a:rPr lang="en-CA" dirty="0" smtClean="0"/>
              <a:t>3 </a:t>
            </a:r>
            <a:r>
              <a:rPr lang="en-CA" dirty="0"/>
              <a:t>– Lecture 1</a:t>
            </a:r>
          </a:p>
        </p:txBody>
      </p:sp>
      <p:sp>
        <p:nvSpPr>
          <p:cNvPr id="3" name="Subtitle 2"/>
          <p:cNvSpPr>
            <a:spLocks noGrp="1"/>
          </p:cNvSpPr>
          <p:nvPr>
            <p:ph type="subTitle" idx="1"/>
          </p:nvPr>
        </p:nvSpPr>
        <p:spPr/>
        <p:txBody>
          <a:bodyPr/>
          <a:lstStyle/>
          <a:p>
            <a:r>
              <a:rPr lang="en-CA" dirty="0" smtClean="0"/>
              <a:t>Resources Management and the Economy</a:t>
            </a:r>
            <a:endParaRPr lang="en-CA" dirty="0"/>
          </a:p>
        </p:txBody>
      </p:sp>
    </p:spTree>
    <p:extLst>
      <p:ext uri="{BB962C8B-B14F-4D97-AF65-F5344CB8AC3E}">
        <p14:creationId xmlns:p14="http://schemas.microsoft.com/office/powerpoint/2010/main" val="272320440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in common</a:t>
            </a:r>
            <a:endParaRPr lang="en-US" dirty="0"/>
          </a:p>
        </p:txBody>
      </p:sp>
      <p:sp>
        <p:nvSpPr>
          <p:cNvPr id="3" name="Content Placeholder 2"/>
          <p:cNvSpPr>
            <a:spLocks noGrp="1"/>
          </p:cNvSpPr>
          <p:nvPr>
            <p:ph idx="1"/>
          </p:nvPr>
        </p:nvSpPr>
        <p:spPr/>
        <p:txBody>
          <a:bodyPr/>
          <a:lstStyle/>
          <a:p>
            <a:r>
              <a:rPr lang="en-US" dirty="0" smtClean="0"/>
              <a:t>A resource is like an asset with a potential dollar value</a:t>
            </a:r>
          </a:p>
          <a:p>
            <a:r>
              <a:rPr lang="en-US" dirty="0" smtClean="0"/>
              <a:t>The crucial decision is when to convert it from a physical asset to a financial asset</a:t>
            </a:r>
          </a:p>
          <a:p>
            <a:pPr marL="0" indent="0">
              <a:buNone/>
            </a:pPr>
            <a:endParaRPr lang="en-US" dirty="0"/>
          </a:p>
        </p:txBody>
      </p:sp>
      <p:sp>
        <p:nvSpPr>
          <p:cNvPr id="4" name="Rectangle 3"/>
          <p:cNvSpPr/>
          <p:nvPr/>
        </p:nvSpPr>
        <p:spPr>
          <a:xfrm>
            <a:off x="1219200" y="396240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a:t>
            </a:r>
            <a:endParaRPr lang="en-US" dirty="0"/>
          </a:p>
        </p:txBody>
      </p:sp>
      <p:cxnSp>
        <p:nvCxnSpPr>
          <p:cNvPr id="6" name="Straight Connector 5"/>
          <p:cNvCxnSpPr/>
          <p:nvPr/>
        </p:nvCxnSpPr>
        <p:spPr>
          <a:xfrm>
            <a:off x="762000" y="48006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384252" y="5299113"/>
            <a:ext cx="1388727" cy="815248"/>
          </a:xfrm>
          <a:custGeom>
            <a:avLst/>
            <a:gdLst>
              <a:gd name="connsiteX0" fmla="*/ 55546 w 1388727"/>
              <a:gd name="connsiteY0" fmla="*/ 33051 h 815248"/>
              <a:gd name="connsiteX1" fmla="*/ 529271 w 1388727"/>
              <a:gd name="connsiteY1" fmla="*/ 11017 h 815248"/>
              <a:gd name="connsiteX2" fmla="*/ 617406 w 1388727"/>
              <a:gd name="connsiteY2" fmla="*/ 0 h 815248"/>
              <a:gd name="connsiteX3" fmla="*/ 1025030 w 1388727"/>
              <a:gd name="connsiteY3" fmla="*/ 11017 h 815248"/>
              <a:gd name="connsiteX4" fmla="*/ 1036047 w 1388727"/>
              <a:gd name="connsiteY4" fmla="*/ 77118 h 815248"/>
              <a:gd name="connsiteX5" fmla="*/ 1047064 w 1388727"/>
              <a:gd name="connsiteY5" fmla="*/ 132203 h 815248"/>
              <a:gd name="connsiteX6" fmla="*/ 1058081 w 1388727"/>
              <a:gd name="connsiteY6" fmla="*/ 253388 h 815248"/>
              <a:gd name="connsiteX7" fmla="*/ 1069097 w 1388727"/>
              <a:gd name="connsiteY7" fmla="*/ 297456 h 815248"/>
              <a:gd name="connsiteX8" fmla="*/ 1102148 w 1388727"/>
              <a:gd name="connsiteY8" fmla="*/ 308473 h 815248"/>
              <a:gd name="connsiteX9" fmla="*/ 1168249 w 1388727"/>
              <a:gd name="connsiteY9" fmla="*/ 341523 h 815248"/>
              <a:gd name="connsiteX10" fmla="*/ 1256384 w 1388727"/>
              <a:gd name="connsiteY10" fmla="*/ 363557 h 815248"/>
              <a:gd name="connsiteX11" fmla="*/ 1355536 w 1388727"/>
              <a:gd name="connsiteY11" fmla="*/ 407624 h 815248"/>
              <a:gd name="connsiteX12" fmla="*/ 1388587 w 1388727"/>
              <a:gd name="connsiteY12" fmla="*/ 539827 h 815248"/>
              <a:gd name="connsiteX13" fmla="*/ 1377570 w 1388727"/>
              <a:gd name="connsiteY13" fmla="*/ 627962 h 815248"/>
              <a:gd name="connsiteX14" fmla="*/ 1333502 w 1388727"/>
              <a:gd name="connsiteY14" fmla="*/ 649995 h 815248"/>
              <a:gd name="connsiteX15" fmla="*/ 881811 w 1388727"/>
              <a:gd name="connsiteY15" fmla="*/ 661012 h 815248"/>
              <a:gd name="connsiteX16" fmla="*/ 837743 w 1388727"/>
              <a:gd name="connsiteY16" fmla="*/ 672029 h 815248"/>
              <a:gd name="connsiteX17" fmla="*/ 826726 w 1388727"/>
              <a:gd name="connsiteY17" fmla="*/ 705080 h 815248"/>
              <a:gd name="connsiteX18" fmla="*/ 804693 w 1388727"/>
              <a:gd name="connsiteY18" fmla="*/ 738130 h 815248"/>
              <a:gd name="connsiteX19" fmla="*/ 749608 w 1388727"/>
              <a:gd name="connsiteY19" fmla="*/ 815248 h 815248"/>
              <a:gd name="connsiteX20" fmla="*/ 573338 w 1388727"/>
              <a:gd name="connsiteY20" fmla="*/ 793215 h 815248"/>
              <a:gd name="connsiteX21" fmla="*/ 496220 w 1388727"/>
              <a:gd name="connsiteY21" fmla="*/ 782198 h 815248"/>
              <a:gd name="connsiteX22" fmla="*/ 408085 w 1388727"/>
              <a:gd name="connsiteY22" fmla="*/ 738130 h 815248"/>
              <a:gd name="connsiteX23" fmla="*/ 397068 w 1388727"/>
              <a:gd name="connsiteY23" fmla="*/ 705080 h 815248"/>
              <a:gd name="connsiteX24" fmla="*/ 364018 w 1388727"/>
              <a:gd name="connsiteY24" fmla="*/ 672029 h 815248"/>
              <a:gd name="connsiteX25" fmla="*/ 341984 w 1388727"/>
              <a:gd name="connsiteY25" fmla="*/ 638979 h 815248"/>
              <a:gd name="connsiteX26" fmla="*/ 330967 w 1388727"/>
              <a:gd name="connsiteY26" fmla="*/ 605928 h 815248"/>
              <a:gd name="connsiteX27" fmla="*/ 286900 w 1388727"/>
              <a:gd name="connsiteY27" fmla="*/ 528810 h 815248"/>
              <a:gd name="connsiteX28" fmla="*/ 275883 w 1388727"/>
              <a:gd name="connsiteY28" fmla="*/ 462709 h 815248"/>
              <a:gd name="connsiteX29" fmla="*/ 275883 w 1388727"/>
              <a:gd name="connsiteY29" fmla="*/ 253388 h 815248"/>
              <a:gd name="connsiteX30" fmla="*/ 209782 w 1388727"/>
              <a:gd name="connsiteY30" fmla="*/ 231354 h 815248"/>
              <a:gd name="connsiteX31" fmla="*/ 132664 w 1388727"/>
              <a:gd name="connsiteY31" fmla="*/ 187287 h 815248"/>
              <a:gd name="connsiteX32" fmla="*/ 110630 w 1388727"/>
              <a:gd name="connsiteY32" fmla="*/ 121186 h 815248"/>
              <a:gd name="connsiteX33" fmla="*/ 99613 w 1388727"/>
              <a:gd name="connsiteY33" fmla="*/ 88135 h 815248"/>
              <a:gd name="connsiteX34" fmla="*/ 33512 w 1388727"/>
              <a:gd name="connsiteY34" fmla="*/ 66101 h 815248"/>
              <a:gd name="connsiteX35" fmla="*/ 55546 w 1388727"/>
              <a:gd name="connsiteY35" fmla="*/ 33051 h 81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88727" h="815248">
                <a:moveTo>
                  <a:pt x="55546" y="33051"/>
                </a:moveTo>
                <a:cubicBezTo>
                  <a:pt x="138172" y="23870"/>
                  <a:pt x="371465" y="20300"/>
                  <a:pt x="529271" y="11017"/>
                </a:cubicBezTo>
                <a:cubicBezTo>
                  <a:pt x="558827" y="9278"/>
                  <a:pt x="587799" y="0"/>
                  <a:pt x="617406" y="0"/>
                </a:cubicBezTo>
                <a:cubicBezTo>
                  <a:pt x="753330" y="0"/>
                  <a:pt x="889155" y="7345"/>
                  <a:pt x="1025030" y="11017"/>
                </a:cubicBezTo>
                <a:cubicBezTo>
                  <a:pt x="1028702" y="33051"/>
                  <a:pt x="1032051" y="55141"/>
                  <a:pt x="1036047" y="77118"/>
                </a:cubicBezTo>
                <a:cubicBezTo>
                  <a:pt x="1039397" y="95541"/>
                  <a:pt x="1044741" y="113622"/>
                  <a:pt x="1047064" y="132203"/>
                </a:cubicBezTo>
                <a:cubicBezTo>
                  <a:pt x="1052095" y="172451"/>
                  <a:pt x="1052720" y="213182"/>
                  <a:pt x="1058081" y="253388"/>
                </a:cubicBezTo>
                <a:cubicBezTo>
                  <a:pt x="1060082" y="268397"/>
                  <a:pt x="1059638" y="285632"/>
                  <a:pt x="1069097" y="297456"/>
                </a:cubicBezTo>
                <a:cubicBezTo>
                  <a:pt x="1076351" y="306524"/>
                  <a:pt x="1091536" y="303757"/>
                  <a:pt x="1102148" y="308473"/>
                </a:cubicBezTo>
                <a:cubicBezTo>
                  <a:pt x="1124659" y="318478"/>
                  <a:pt x="1145098" y="333105"/>
                  <a:pt x="1168249" y="341523"/>
                </a:cubicBezTo>
                <a:cubicBezTo>
                  <a:pt x="1214346" y="358285"/>
                  <a:pt x="1218206" y="344468"/>
                  <a:pt x="1256384" y="363557"/>
                </a:cubicBezTo>
                <a:cubicBezTo>
                  <a:pt x="1351677" y="411203"/>
                  <a:pt x="1271443" y="386601"/>
                  <a:pt x="1355536" y="407624"/>
                </a:cubicBezTo>
                <a:cubicBezTo>
                  <a:pt x="1391047" y="460891"/>
                  <a:pt x="1388587" y="446234"/>
                  <a:pt x="1388587" y="539827"/>
                </a:cubicBezTo>
                <a:cubicBezTo>
                  <a:pt x="1388587" y="569434"/>
                  <a:pt x="1390811" y="601481"/>
                  <a:pt x="1377570" y="627962"/>
                </a:cubicBezTo>
                <a:cubicBezTo>
                  <a:pt x="1370225" y="642651"/>
                  <a:pt x="1349889" y="648903"/>
                  <a:pt x="1333502" y="649995"/>
                </a:cubicBezTo>
                <a:cubicBezTo>
                  <a:pt x="1183227" y="660013"/>
                  <a:pt x="1032375" y="657340"/>
                  <a:pt x="881811" y="661012"/>
                </a:cubicBezTo>
                <a:cubicBezTo>
                  <a:pt x="867122" y="664684"/>
                  <a:pt x="849566" y="662570"/>
                  <a:pt x="837743" y="672029"/>
                </a:cubicBezTo>
                <a:cubicBezTo>
                  <a:pt x="828675" y="679284"/>
                  <a:pt x="831919" y="694693"/>
                  <a:pt x="826726" y="705080"/>
                </a:cubicBezTo>
                <a:cubicBezTo>
                  <a:pt x="820805" y="716923"/>
                  <a:pt x="811262" y="726634"/>
                  <a:pt x="804693" y="738130"/>
                </a:cubicBezTo>
                <a:cubicBezTo>
                  <a:pt x="766025" y="805799"/>
                  <a:pt x="803442" y="761416"/>
                  <a:pt x="749608" y="815248"/>
                </a:cubicBezTo>
                <a:lnTo>
                  <a:pt x="573338" y="793215"/>
                </a:lnTo>
                <a:cubicBezTo>
                  <a:pt x="547589" y="789857"/>
                  <a:pt x="521412" y="788496"/>
                  <a:pt x="496220" y="782198"/>
                </a:cubicBezTo>
                <a:cubicBezTo>
                  <a:pt x="453099" y="771418"/>
                  <a:pt x="441349" y="760306"/>
                  <a:pt x="408085" y="738130"/>
                </a:cubicBezTo>
                <a:cubicBezTo>
                  <a:pt x="404413" y="727113"/>
                  <a:pt x="403509" y="714742"/>
                  <a:pt x="397068" y="705080"/>
                </a:cubicBezTo>
                <a:cubicBezTo>
                  <a:pt x="388426" y="692116"/>
                  <a:pt x="373992" y="683998"/>
                  <a:pt x="364018" y="672029"/>
                </a:cubicBezTo>
                <a:cubicBezTo>
                  <a:pt x="355542" y="661857"/>
                  <a:pt x="349329" y="649996"/>
                  <a:pt x="341984" y="638979"/>
                </a:cubicBezTo>
                <a:cubicBezTo>
                  <a:pt x="338312" y="627962"/>
                  <a:pt x="336729" y="616011"/>
                  <a:pt x="330967" y="605928"/>
                </a:cubicBezTo>
                <a:cubicBezTo>
                  <a:pt x="277609" y="512549"/>
                  <a:pt x="312161" y="604590"/>
                  <a:pt x="286900" y="528810"/>
                </a:cubicBezTo>
                <a:cubicBezTo>
                  <a:pt x="283228" y="506776"/>
                  <a:pt x="275883" y="485047"/>
                  <a:pt x="275883" y="462709"/>
                </a:cubicBezTo>
                <a:cubicBezTo>
                  <a:pt x="275883" y="384629"/>
                  <a:pt x="318468" y="338558"/>
                  <a:pt x="275883" y="253388"/>
                </a:cubicBezTo>
                <a:cubicBezTo>
                  <a:pt x="265496" y="232614"/>
                  <a:pt x="229107" y="244237"/>
                  <a:pt x="209782" y="231354"/>
                </a:cubicBezTo>
                <a:cubicBezTo>
                  <a:pt x="163066" y="200212"/>
                  <a:pt x="188574" y="215242"/>
                  <a:pt x="132664" y="187287"/>
                </a:cubicBezTo>
                <a:lnTo>
                  <a:pt x="110630" y="121186"/>
                </a:lnTo>
                <a:cubicBezTo>
                  <a:pt x="106958" y="110169"/>
                  <a:pt x="110630" y="91807"/>
                  <a:pt x="99613" y="88135"/>
                </a:cubicBezTo>
                <a:cubicBezTo>
                  <a:pt x="77579" y="80790"/>
                  <a:pt x="52837" y="78984"/>
                  <a:pt x="33512" y="66101"/>
                </a:cubicBezTo>
                <a:cubicBezTo>
                  <a:pt x="-2595" y="42031"/>
                  <a:pt x="-27080" y="42232"/>
                  <a:pt x="55546" y="33051"/>
                </a:cubicBezTo>
                <a:close/>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p:cNvSpPr/>
          <p:nvPr/>
        </p:nvSpPr>
        <p:spPr>
          <a:xfrm flipH="1">
            <a:off x="3200397" y="4122144"/>
            <a:ext cx="1878217" cy="983255"/>
          </a:xfrm>
          <a:prstGeom prst="bentArrow">
            <a:avLst>
              <a:gd name="adj1" fmla="val 20052"/>
              <a:gd name="adj2" fmla="val 39565"/>
              <a:gd name="adj3" fmla="val 50000"/>
              <a:gd name="adj4" fmla="val 437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59828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extract resource?</a:t>
            </a:r>
            <a:endParaRPr lang="en-US" dirty="0"/>
          </a:p>
        </p:txBody>
      </p:sp>
      <p:sp>
        <p:nvSpPr>
          <p:cNvPr id="3" name="Content Placeholder 2"/>
          <p:cNvSpPr>
            <a:spLocks noGrp="1"/>
          </p:cNvSpPr>
          <p:nvPr>
            <p:ph idx="1"/>
          </p:nvPr>
        </p:nvSpPr>
        <p:spPr>
          <a:xfrm>
            <a:off x="457200" y="3124201"/>
            <a:ext cx="8229600" cy="3276600"/>
          </a:xfrm>
        </p:spPr>
        <p:txBody>
          <a:bodyPr>
            <a:normAutofit fontScale="92500"/>
          </a:bodyPr>
          <a:lstStyle/>
          <a:p>
            <a:r>
              <a:rPr lang="en-US" dirty="0" smtClean="0"/>
              <a:t>Q </a:t>
            </a:r>
            <a:r>
              <a:rPr lang="en-US" dirty="0" err="1" smtClean="0"/>
              <a:t>tonnes</a:t>
            </a:r>
            <a:r>
              <a:rPr lang="en-US" dirty="0" smtClean="0"/>
              <a:t> of ore, could be sold for $P / </a:t>
            </a:r>
            <a:r>
              <a:rPr lang="en-US" dirty="0" err="1" smtClean="0"/>
              <a:t>tonne</a:t>
            </a:r>
            <a:endParaRPr lang="en-US" dirty="0" smtClean="0"/>
          </a:p>
          <a:p>
            <a:r>
              <a:rPr lang="en-US" dirty="0" smtClean="0"/>
              <a:t>Once extracted it is worth $</a:t>
            </a:r>
            <a:r>
              <a:rPr lang="en-US" dirty="0" err="1" smtClean="0"/>
              <a:t>PxQ</a:t>
            </a:r>
            <a:r>
              <a:rPr lang="en-US" dirty="0" smtClean="0"/>
              <a:t> at today’s prices</a:t>
            </a:r>
          </a:p>
          <a:p>
            <a:r>
              <a:rPr lang="en-US" dirty="0" smtClean="0"/>
              <a:t>You can invest $</a:t>
            </a:r>
            <a:r>
              <a:rPr lang="en-US" dirty="0" err="1" smtClean="0"/>
              <a:t>PxQ</a:t>
            </a:r>
            <a:r>
              <a:rPr lang="en-US" dirty="0" smtClean="0"/>
              <a:t> and earn, say, 5% in the bank</a:t>
            </a:r>
          </a:p>
          <a:p>
            <a:endParaRPr lang="en-US" dirty="0" smtClean="0"/>
          </a:p>
          <a:p>
            <a:r>
              <a:rPr lang="en-US" dirty="0" smtClean="0"/>
              <a:t>If the market price of ore goes up by 10%, you’d have been better to leave it in the ground</a:t>
            </a:r>
            <a:endParaRPr lang="en-US" dirty="0"/>
          </a:p>
        </p:txBody>
      </p:sp>
      <p:grpSp>
        <p:nvGrpSpPr>
          <p:cNvPr id="4" name="Group 3"/>
          <p:cNvGrpSpPr/>
          <p:nvPr/>
        </p:nvGrpSpPr>
        <p:grpSpPr>
          <a:xfrm>
            <a:off x="1600200" y="1810439"/>
            <a:ext cx="4572000" cy="1008961"/>
            <a:chOff x="762000" y="3962400"/>
            <a:chExt cx="6705600" cy="2151961"/>
          </a:xfrm>
        </p:grpSpPr>
        <p:sp>
          <p:nvSpPr>
            <p:cNvPr id="5" name="Rectangle 4"/>
            <p:cNvSpPr/>
            <p:nvPr/>
          </p:nvSpPr>
          <p:spPr>
            <a:xfrm>
              <a:off x="1219200" y="396240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a:t>
              </a:r>
              <a:endParaRPr lang="en-US" dirty="0"/>
            </a:p>
          </p:txBody>
        </p:sp>
        <p:cxnSp>
          <p:nvCxnSpPr>
            <p:cNvPr id="6" name="Straight Connector 5"/>
            <p:cNvCxnSpPr/>
            <p:nvPr/>
          </p:nvCxnSpPr>
          <p:spPr>
            <a:xfrm>
              <a:off x="762000" y="48006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384252" y="5299113"/>
              <a:ext cx="1388727" cy="815248"/>
            </a:xfrm>
            <a:custGeom>
              <a:avLst/>
              <a:gdLst>
                <a:gd name="connsiteX0" fmla="*/ 55546 w 1388727"/>
                <a:gd name="connsiteY0" fmla="*/ 33051 h 815248"/>
                <a:gd name="connsiteX1" fmla="*/ 529271 w 1388727"/>
                <a:gd name="connsiteY1" fmla="*/ 11017 h 815248"/>
                <a:gd name="connsiteX2" fmla="*/ 617406 w 1388727"/>
                <a:gd name="connsiteY2" fmla="*/ 0 h 815248"/>
                <a:gd name="connsiteX3" fmla="*/ 1025030 w 1388727"/>
                <a:gd name="connsiteY3" fmla="*/ 11017 h 815248"/>
                <a:gd name="connsiteX4" fmla="*/ 1036047 w 1388727"/>
                <a:gd name="connsiteY4" fmla="*/ 77118 h 815248"/>
                <a:gd name="connsiteX5" fmla="*/ 1047064 w 1388727"/>
                <a:gd name="connsiteY5" fmla="*/ 132203 h 815248"/>
                <a:gd name="connsiteX6" fmla="*/ 1058081 w 1388727"/>
                <a:gd name="connsiteY6" fmla="*/ 253388 h 815248"/>
                <a:gd name="connsiteX7" fmla="*/ 1069097 w 1388727"/>
                <a:gd name="connsiteY7" fmla="*/ 297456 h 815248"/>
                <a:gd name="connsiteX8" fmla="*/ 1102148 w 1388727"/>
                <a:gd name="connsiteY8" fmla="*/ 308473 h 815248"/>
                <a:gd name="connsiteX9" fmla="*/ 1168249 w 1388727"/>
                <a:gd name="connsiteY9" fmla="*/ 341523 h 815248"/>
                <a:gd name="connsiteX10" fmla="*/ 1256384 w 1388727"/>
                <a:gd name="connsiteY10" fmla="*/ 363557 h 815248"/>
                <a:gd name="connsiteX11" fmla="*/ 1355536 w 1388727"/>
                <a:gd name="connsiteY11" fmla="*/ 407624 h 815248"/>
                <a:gd name="connsiteX12" fmla="*/ 1388587 w 1388727"/>
                <a:gd name="connsiteY12" fmla="*/ 539827 h 815248"/>
                <a:gd name="connsiteX13" fmla="*/ 1377570 w 1388727"/>
                <a:gd name="connsiteY13" fmla="*/ 627962 h 815248"/>
                <a:gd name="connsiteX14" fmla="*/ 1333502 w 1388727"/>
                <a:gd name="connsiteY14" fmla="*/ 649995 h 815248"/>
                <a:gd name="connsiteX15" fmla="*/ 881811 w 1388727"/>
                <a:gd name="connsiteY15" fmla="*/ 661012 h 815248"/>
                <a:gd name="connsiteX16" fmla="*/ 837743 w 1388727"/>
                <a:gd name="connsiteY16" fmla="*/ 672029 h 815248"/>
                <a:gd name="connsiteX17" fmla="*/ 826726 w 1388727"/>
                <a:gd name="connsiteY17" fmla="*/ 705080 h 815248"/>
                <a:gd name="connsiteX18" fmla="*/ 804693 w 1388727"/>
                <a:gd name="connsiteY18" fmla="*/ 738130 h 815248"/>
                <a:gd name="connsiteX19" fmla="*/ 749608 w 1388727"/>
                <a:gd name="connsiteY19" fmla="*/ 815248 h 815248"/>
                <a:gd name="connsiteX20" fmla="*/ 573338 w 1388727"/>
                <a:gd name="connsiteY20" fmla="*/ 793215 h 815248"/>
                <a:gd name="connsiteX21" fmla="*/ 496220 w 1388727"/>
                <a:gd name="connsiteY21" fmla="*/ 782198 h 815248"/>
                <a:gd name="connsiteX22" fmla="*/ 408085 w 1388727"/>
                <a:gd name="connsiteY22" fmla="*/ 738130 h 815248"/>
                <a:gd name="connsiteX23" fmla="*/ 397068 w 1388727"/>
                <a:gd name="connsiteY23" fmla="*/ 705080 h 815248"/>
                <a:gd name="connsiteX24" fmla="*/ 364018 w 1388727"/>
                <a:gd name="connsiteY24" fmla="*/ 672029 h 815248"/>
                <a:gd name="connsiteX25" fmla="*/ 341984 w 1388727"/>
                <a:gd name="connsiteY25" fmla="*/ 638979 h 815248"/>
                <a:gd name="connsiteX26" fmla="*/ 330967 w 1388727"/>
                <a:gd name="connsiteY26" fmla="*/ 605928 h 815248"/>
                <a:gd name="connsiteX27" fmla="*/ 286900 w 1388727"/>
                <a:gd name="connsiteY27" fmla="*/ 528810 h 815248"/>
                <a:gd name="connsiteX28" fmla="*/ 275883 w 1388727"/>
                <a:gd name="connsiteY28" fmla="*/ 462709 h 815248"/>
                <a:gd name="connsiteX29" fmla="*/ 275883 w 1388727"/>
                <a:gd name="connsiteY29" fmla="*/ 253388 h 815248"/>
                <a:gd name="connsiteX30" fmla="*/ 209782 w 1388727"/>
                <a:gd name="connsiteY30" fmla="*/ 231354 h 815248"/>
                <a:gd name="connsiteX31" fmla="*/ 132664 w 1388727"/>
                <a:gd name="connsiteY31" fmla="*/ 187287 h 815248"/>
                <a:gd name="connsiteX32" fmla="*/ 110630 w 1388727"/>
                <a:gd name="connsiteY32" fmla="*/ 121186 h 815248"/>
                <a:gd name="connsiteX33" fmla="*/ 99613 w 1388727"/>
                <a:gd name="connsiteY33" fmla="*/ 88135 h 815248"/>
                <a:gd name="connsiteX34" fmla="*/ 33512 w 1388727"/>
                <a:gd name="connsiteY34" fmla="*/ 66101 h 815248"/>
                <a:gd name="connsiteX35" fmla="*/ 55546 w 1388727"/>
                <a:gd name="connsiteY35" fmla="*/ 33051 h 81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88727" h="815248">
                  <a:moveTo>
                    <a:pt x="55546" y="33051"/>
                  </a:moveTo>
                  <a:cubicBezTo>
                    <a:pt x="138172" y="23870"/>
                    <a:pt x="371465" y="20300"/>
                    <a:pt x="529271" y="11017"/>
                  </a:cubicBezTo>
                  <a:cubicBezTo>
                    <a:pt x="558827" y="9278"/>
                    <a:pt x="587799" y="0"/>
                    <a:pt x="617406" y="0"/>
                  </a:cubicBezTo>
                  <a:cubicBezTo>
                    <a:pt x="753330" y="0"/>
                    <a:pt x="889155" y="7345"/>
                    <a:pt x="1025030" y="11017"/>
                  </a:cubicBezTo>
                  <a:cubicBezTo>
                    <a:pt x="1028702" y="33051"/>
                    <a:pt x="1032051" y="55141"/>
                    <a:pt x="1036047" y="77118"/>
                  </a:cubicBezTo>
                  <a:cubicBezTo>
                    <a:pt x="1039397" y="95541"/>
                    <a:pt x="1044741" y="113622"/>
                    <a:pt x="1047064" y="132203"/>
                  </a:cubicBezTo>
                  <a:cubicBezTo>
                    <a:pt x="1052095" y="172451"/>
                    <a:pt x="1052720" y="213182"/>
                    <a:pt x="1058081" y="253388"/>
                  </a:cubicBezTo>
                  <a:cubicBezTo>
                    <a:pt x="1060082" y="268397"/>
                    <a:pt x="1059638" y="285632"/>
                    <a:pt x="1069097" y="297456"/>
                  </a:cubicBezTo>
                  <a:cubicBezTo>
                    <a:pt x="1076351" y="306524"/>
                    <a:pt x="1091536" y="303757"/>
                    <a:pt x="1102148" y="308473"/>
                  </a:cubicBezTo>
                  <a:cubicBezTo>
                    <a:pt x="1124659" y="318478"/>
                    <a:pt x="1145098" y="333105"/>
                    <a:pt x="1168249" y="341523"/>
                  </a:cubicBezTo>
                  <a:cubicBezTo>
                    <a:pt x="1214346" y="358285"/>
                    <a:pt x="1218206" y="344468"/>
                    <a:pt x="1256384" y="363557"/>
                  </a:cubicBezTo>
                  <a:cubicBezTo>
                    <a:pt x="1351677" y="411203"/>
                    <a:pt x="1271443" y="386601"/>
                    <a:pt x="1355536" y="407624"/>
                  </a:cubicBezTo>
                  <a:cubicBezTo>
                    <a:pt x="1391047" y="460891"/>
                    <a:pt x="1388587" y="446234"/>
                    <a:pt x="1388587" y="539827"/>
                  </a:cubicBezTo>
                  <a:cubicBezTo>
                    <a:pt x="1388587" y="569434"/>
                    <a:pt x="1390811" y="601481"/>
                    <a:pt x="1377570" y="627962"/>
                  </a:cubicBezTo>
                  <a:cubicBezTo>
                    <a:pt x="1370225" y="642651"/>
                    <a:pt x="1349889" y="648903"/>
                    <a:pt x="1333502" y="649995"/>
                  </a:cubicBezTo>
                  <a:cubicBezTo>
                    <a:pt x="1183227" y="660013"/>
                    <a:pt x="1032375" y="657340"/>
                    <a:pt x="881811" y="661012"/>
                  </a:cubicBezTo>
                  <a:cubicBezTo>
                    <a:pt x="867122" y="664684"/>
                    <a:pt x="849566" y="662570"/>
                    <a:pt x="837743" y="672029"/>
                  </a:cubicBezTo>
                  <a:cubicBezTo>
                    <a:pt x="828675" y="679284"/>
                    <a:pt x="831919" y="694693"/>
                    <a:pt x="826726" y="705080"/>
                  </a:cubicBezTo>
                  <a:cubicBezTo>
                    <a:pt x="820805" y="716923"/>
                    <a:pt x="811262" y="726634"/>
                    <a:pt x="804693" y="738130"/>
                  </a:cubicBezTo>
                  <a:cubicBezTo>
                    <a:pt x="766025" y="805799"/>
                    <a:pt x="803442" y="761416"/>
                    <a:pt x="749608" y="815248"/>
                  </a:cubicBezTo>
                  <a:lnTo>
                    <a:pt x="573338" y="793215"/>
                  </a:lnTo>
                  <a:cubicBezTo>
                    <a:pt x="547589" y="789857"/>
                    <a:pt x="521412" y="788496"/>
                    <a:pt x="496220" y="782198"/>
                  </a:cubicBezTo>
                  <a:cubicBezTo>
                    <a:pt x="453099" y="771418"/>
                    <a:pt x="441349" y="760306"/>
                    <a:pt x="408085" y="738130"/>
                  </a:cubicBezTo>
                  <a:cubicBezTo>
                    <a:pt x="404413" y="727113"/>
                    <a:pt x="403509" y="714742"/>
                    <a:pt x="397068" y="705080"/>
                  </a:cubicBezTo>
                  <a:cubicBezTo>
                    <a:pt x="388426" y="692116"/>
                    <a:pt x="373992" y="683998"/>
                    <a:pt x="364018" y="672029"/>
                  </a:cubicBezTo>
                  <a:cubicBezTo>
                    <a:pt x="355542" y="661857"/>
                    <a:pt x="349329" y="649996"/>
                    <a:pt x="341984" y="638979"/>
                  </a:cubicBezTo>
                  <a:cubicBezTo>
                    <a:pt x="338312" y="627962"/>
                    <a:pt x="336729" y="616011"/>
                    <a:pt x="330967" y="605928"/>
                  </a:cubicBezTo>
                  <a:cubicBezTo>
                    <a:pt x="277609" y="512549"/>
                    <a:pt x="312161" y="604590"/>
                    <a:pt x="286900" y="528810"/>
                  </a:cubicBezTo>
                  <a:cubicBezTo>
                    <a:pt x="283228" y="506776"/>
                    <a:pt x="275883" y="485047"/>
                    <a:pt x="275883" y="462709"/>
                  </a:cubicBezTo>
                  <a:cubicBezTo>
                    <a:pt x="275883" y="384629"/>
                    <a:pt x="318468" y="338558"/>
                    <a:pt x="275883" y="253388"/>
                  </a:cubicBezTo>
                  <a:cubicBezTo>
                    <a:pt x="265496" y="232614"/>
                    <a:pt x="229107" y="244237"/>
                    <a:pt x="209782" y="231354"/>
                  </a:cubicBezTo>
                  <a:cubicBezTo>
                    <a:pt x="163066" y="200212"/>
                    <a:pt x="188574" y="215242"/>
                    <a:pt x="132664" y="187287"/>
                  </a:cubicBezTo>
                  <a:lnTo>
                    <a:pt x="110630" y="121186"/>
                  </a:lnTo>
                  <a:cubicBezTo>
                    <a:pt x="106958" y="110169"/>
                    <a:pt x="110630" y="91807"/>
                    <a:pt x="99613" y="88135"/>
                  </a:cubicBezTo>
                  <a:cubicBezTo>
                    <a:pt x="77579" y="80790"/>
                    <a:pt x="52837" y="78984"/>
                    <a:pt x="33512" y="66101"/>
                  </a:cubicBezTo>
                  <a:cubicBezTo>
                    <a:pt x="-2595" y="42031"/>
                    <a:pt x="-27080" y="42232"/>
                    <a:pt x="55546" y="33051"/>
                  </a:cubicBezTo>
                  <a:close/>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p:cNvSpPr/>
            <p:nvPr/>
          </p:nvSpPr>
          <p:spPr>
            <a:xfrm flipH="1">
              <a:off x="3200397" y="4122144"/>
              <a:ext cx="1878217" cy="983255"/>
            </a:xfrm>
            <a:prstGeom prst="bentArrow">
              <a:avLst>
                <a:gd name="adj1" fmla="val 20052"/>
                <a:gd name="adj2" fmla="val 39565"/>
                <a:gd name="adj3" fmla="val 50000"/>
                <a:gd name="adj4" fmla="val 437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401466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Hotelling</a:t>
            </a:r>
            <a:r>
              <a:rPr lang="en-US" dirty="0" smtClean="0"/>
              <a:t> rule (mining)</a:t>
            </a:r>
            <a:endParaRPr lang="en-US" dirty="0"/>
          </a:p>
        </p:txBody>
      </p:sp>
      <p:sp>
        <p:nvSpPr>
          <p:cNvPr id="3" name="Content Placeholder 2"/>
          <p:cNvSpPr>
            <a:spLocks noGrp="1"/>
          </p:cNvSpPr>
          <p:nvPr>
            <p:ph idx="1"/>
          </p:nvPr>
        </p:nvSpPr>
        <p:spPr>
          <a:xfrm>
            <a:off x="457200" y="3505200"/>
            <a:ext cx="8229600" cy="2620963"/>
          </a:xfrm>
        </p:spPr>
        <p:txBody>
          <a:bodyPr>
            <a:normAutofit fontScale="85000" lnSpcReduction="10000"/>
          </a:bodyPr>
          <a:lstStyle/>
          <a:p>
            <a:r>
              <a:rPr lang="en-US" dirty="0" smtClean="0"/>
              <a:t>If you expect the resource value to go up faster than the rate of return on financial investments, </a:t>
            </a:r>
            <a:r>
              <a:rPr lang="en-US" u="sng" dirty="0" smtClean="0"/>
              <a:t>slow down</a:t>
            </a:r>
            <a:r>
              <a:rPr lang="en-US" dirty="0" smtClean="0"/>
              <a:t> extraction</a:t>
            </a:r>
          </a:p>
          <a:p>
            <a:endParaRPr lang="en-US" dirty="0" smtClean="0"/>
          </a:p>
          <a:p>
            <a:r>
              <a:rPr lang="en-US" dirty="0" smtClean="0"/>
              <a:t>If you expect </a:t>
            </a:r>
            <a:r>
              <a:rPr lang="en-US" dirty="0"/>
              <a:t>the resource </a:t>
            </a:r>
            <a:r>
              <a:rPr lang="en-US" dirty="0" smtClean="0"/>
              <a:t>value to go up slower than </a:t>
            </a:r>
            <a:r>
              <a:rPr lang="en-US" dirty="0"/>
              <a:t>the value of financial </a:t>
            </a:r>
            <a:r>
              <a:rPr lang="en-US" dirty="0" smtClean="0"/>
              <a:t>investments, </a:t>
            </a:r>
            <a:r>
              <a:rPr lang="en-US" u="sng" dirty="0" smtClean="0"/>
              <a:t>speed up</a:t>
            </a:r>
            <a:r>
              <a:rPr lang="en-US" dirty="0" smtClean="0"/>
              <a:t> extraction</a:t>
            </a:r>
            <a:endParaRPr lang="en-US" dirty="0"/>
          </a:p>
        </p:txBody>
      </p:sp>
      <p:pic>
        <p:nvPicPr>
          <p:cNvPr id="2050" name="Picture 2" descr="https://encrypted-tbn3.gstatic.com/images?q=tbn:ANd9GcThpdoEjtm6YtYUIdKeDsEkUIy1nDnfXN6FiyK2aIcZXRs1v6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9200"/>
            <a:ext cx="2619375" cy="174307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eWTrgbdB1nFOq6EGFrQJt2bQwWrEuJNspM0Dl7y2CkLnPMEcmbxG8Qr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09688"/>
            <a:ext cx="2924175" cy="15621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562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2.gstatic.com/images?q=tbn:ANd9GcTUikurFNNIxLyaO--KdpctrnUINfhNQP4RtSrrwVwvhw_Nc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8927"/>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Faustmann</a:t>
            </a:r>
            <a:r>
              <a:rPr lang="en-US" dirty="0" smtClean="0"/>
              <a:t> Rule (forestry)</a:t>
            </a: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A forest adds q% to its wood volume each year</a:t>
            </a:r>
          </a:p>
          <a:p>
            <a:r>
              <a:rPr lang="en-US" dirty="0" smtClean="0"/>
              <a:t>At first, q is very high, but as stand matures, q drops to zero </a:t>
            </a:r>
          </a:p>
          <a:p>
            <a:r>
              <a:rPr lang="en-US" dirty="0" smtClean="0"/>
              <a:t>When q drops to the market interest rate, it is time to cut the stand</a:t>
            </a:r>
            <a:endParaRPr lang="en-US" dirty="0"/>
          </a:p>
        </p:txBody>
      </p:sp>
    </p:spTree>
    <p:extLst>
      <p:ext uri="{BB962C8B-B14F-4D97-AF65-F5344CB8AC3E}">
        <p14:creationId xmlns:p14="http://schemas.microsoft.com/office/powerpoint/2010/main" val="21741147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Up” Reserves</a:t>
            </a:r>
            <a:endParaRPr lang="en-US" dirty="0"/>
          </a:p>
        </p:txBody>
      </p:sp>
      <p:pic>
        <p:nvPicPr>
          <p:cNvPr id="1026" name="Picture 2" descr="http://www.northamericandrillingcorp.com/images/uploads/PAGE1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928" y="1295400"/>
            <a:ext cx="5183072"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557311"/>
            <a:ext cx="8610600" cy="2308952"/>
          </a:xfrm>
        </p:spPr>
        <p:txBody>
          <a:bodyPr>
            <a:normAutofit/>
          </a:bodyPr>
          <a:lstStyle/>
          <a:p>
            <a:r>
              <a:rPr lang="en-US" dirty="0" smtClean="0"/>
              <a:t>At any one time there are about 30 years worth of proven oil reserves </a:t>
            </a:r>
          </a:p>
          <a:p>
            <a:r>
              <a:rPr lang="en-US" dirty="0" smtClean="0"/>
              <a:t>In addition, there are estimated and potential reserves in many regions</a:t>
            </a:r>
          </a:p>
        </p:txBody>
      </p:sp>
    </p:spTree>
    <p:extLst>
      <p:ext uri="{BB962C8B-B14F-4D97-AF65-F5344CB8AC3E}">
        <p14:creationId xmlns:p14="http://schemas.microsoft.com/office/powerpoint/2010/main" val="26274480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Up” Reserves</a:t>
            </a:r>
            <a:endParaRPr lang="en-US" dirty="0"/>
          </a:p>
        </p:txBody>
      </p:sp>
      <p:pic>
        <p:nvPicPr>
          <p:cNvPr id="1026" name="Picture 2" descr="http://www.northamericandrillingcorp.com/images/uploads/PAGE1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928" y="1295400"/>
            <a:ext cx="5183072"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4419600"/>
            <a:ext cx="8610600" cy="2209800"/>
          </a:xfrm>
        </p:spPr>
        <p:txBody>
          <a:bodyPr>
            <a:normAutofit/>
          </a:bodyPr>
          <a:lstStyle/>
          <a:p>
            <a:r>
              <a:rPr lang="en-US" dirty="0" smtClean="0"/>
              <a:t>It is costly to go into new regions and do the drilling required to “prove up” reserves</a:t>
            </a:r>
          </a:p>
          <a:p>
            <a:r>
              <a:rPr lang="en-US" dirty="0" smtClean="0"/>
              <a:t>Companies only invest in this activity up to the point where the likely payoff is worth the cost</a:t>
            </a:r>
            <a:endParaRPr lang="en-US" dirty="0"/>
          </a:p>
        </p:txBody>
      </p:sp>
    </p:spTree>
    <p:extLst>
      <p:ext uri="{BB962C8B-B14F-4D97-AF65-F5344CB8AC3E}">
        <p14:creationId xmlns:p14="http://schemas.microsoft.com/office/powerpoint/2010/main" val="172000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 Proved Oil Reserves</a:t>
            </a:r>
            <a:endParaRPr lang="en-CA" dirty="0"/>
          </a:p>
        </p:txBody>
      </p:sp>
      <p:sp>
        <p:nvSpPr>
          <p:cNvPr id="3" name="Content Placeholder 2"/>
          <p:cNvSpPr>
            <a:spLocks noGrp="1"/>
          </p:cNvSpPr>
          <p:nvPr>
            <p:ph idx="1"/>
          </p:nvPr>
        </p:nvSpPr>
        <p:spPr/>
        <p:txBody>
          <a:bodyPr/>
          <a:lstStyle/>
          <a:p>
            <a:r>
              <a:rPr lang="en-CA" dirty="0" smtClean="0"/>
              <a:t>Measured in years of current consumption</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16</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199151174"/>
              </p:ext>
            </p:extLst>
          </p:nvPr>
        </p:nvGraphicFramePr>
        <p:xfrm>
          <a:off x="2195736" y="285293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798342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 we are running short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the resource is in demand and supply shrinks, the price will start rising</a:t>
            </a:r>
          </a:p>
          <a:p>
            <a:endParaRPr lang="en-US" dirty="0"/>
          </a:p>
          <a:p>
            <a:r>
              <a:rPr lang="en-US" dirty="0" smtClean="0"/>
              <a:t>Resource managers will slow down extraction and keep more in the ground</a:t>
            </a:r>
          </a:p>
          <a:p>
            <a:endParaRPr lang="en-US" dirty="0"/>
          </a:p>
          <a:p>
            <a:r>
              <a:rPr lang="en-US" dirty="0" smtClean="0"/>
              <a:t>The upward swing in prices causes demand to decline</a:t>
            </a:r>
          </a:p>
          <a:p>
            <a:endParaRPr lang="en-US" dirty="0"/>
          </a:p>
          <a:p>
            <a:r>
              <a:rPr lang="en-US" dirty="0" smtClean="0"/>
              <a:t>People curtail their use as much as possible</a:t>
            </a:r>
            <a:endParaRPr lang="en-US" dirty="0"/>
          </a:p>
        </p:txBody>
      </p:sp>
    </p:spTree>
    <p:extLst>
      <p:ext uri="{BB962C8B-B14F-4D97-AF65-F5344CB8AC3E}">
        <p14:creationId xmlns:p14="http://schemas.microsoft.com/office/powerpoint/2010/main" val="39867460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Suppose we are running short</a:t>
            </a:r>
          </a:p>
        </p:txBody>
      </p:sp>
      <p:sp>
        <p:nvSpPr>
          <p:cNvPr id="3" name="Content Placeholder 2"/>
          <p:cNvSpPr>
            <a:spLocks noGrp="1"/>
          </p:cNvSpPr>
          <p:nvPr>
            <p:ph idx="1"/>
          </p:nvPr>
        </p:nvSpPr>
        <p:spPr>
          <a:xfrm>
            <a:off x="457200" y="4800600"/>
            <a:ext cx="8229600" cy="1752600"/>
          </a:xfrm>
        </p:spPr>
        <p:txBody>
          <a:bodyPr>
            <a:normAutofit fontScale="77500" lnSpcReduction="20000"/>
          </a:bodyPr>
          <a:lstStyle/>
          <a:p>
            <a:r>
              <a:rPr lang="en-US" dirty="0" smtClean="0"/>
              <a:t>We expect to observe the price get higher and higher</a:t>
            </a:r>
          </a:p>
          <a:p>
            <a:r>
              <a:rPr lang="en-US" dirty="0" smtClean="0"/>
              <a:t>And as a result, quantity demanded gets lower and lower</a:t>
            </a:r>
          </a:p>
          <a:p>
            <a:r>
              <a:rPr lang="en-US" dirty="0" smtClean="0"/>
              <a:t>We never “run out”, it just gets too expensive for most users</a:t>
            </a:r>
            <a:endParaRPr lang="en-US" dirty="0"/>
          </a:p>
        </p:txBody>
      </p:sp>
      <p:cxnSp>
        <p:nvCxnSpPr>
          <p:cNvPr id="5" name="Straight Connector 4"/>
          <p:cNvCxnSpPr/>
          <p:nvPr/>
        </p:nvCxnSpPr>
        <p:spPr>
          <a:xfrm>
            <a:off x="2286000" y="1905000"/>
            <a:ext cx="0" cy="2514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057400" y="4191000"/>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732183" y="1905000"/>
            <a:ext cx="3305060" cy="2034236"/>
          </a:xfrm>
          <a:custGeom>
            <a:avLst/>
            <a:gdLst>
              <a:gd name="connsiteX0" fmla="*/ 0 w 3305060"/>
              <a:gd name="connsiteY0" fmla="*/ 0 h 1658744"/>
              <a:gd name="connsiteX1" fmla="*/ 33051 w 3305060"/>
              <a:gd name="connsiteY1" fmla="*/ 55084 h 1658744"/>
              <a:gd name="connsiteX2" fmla="*/ 44068 w 3305060"/>
              <a:gd name="connsiteY2" fmla="*/ 99151 h 1658744"/>
              <a:gd name="connsiteX3" fmla="*/ 66101 w 3305060"/>
              <a:gd name="connsiteY3" fmla="*/ 132202 h 1658744"/>
              <a:gd name="connsiteX4" fmla="*/ 77118 w 3305060"/>
              <a:gd name="connsiteY4" fmla="*/ 165253 h 1658744"/>
              <a:gd name="connsiteX5" fmla="*/ 110169 w 3305060"/>
              <a:gd name="connsiteY5" fmla="*/ 187286 h 1658744"/>
              <a:gd name="connsiteX6" fmla="*/ 165253 w 3305060"/>
              <a:gd name="connsiteY6" fmla="*/ 352539 h 1658744"/>
              <a:gd name="connsiteX7" fmla="*/ 176270 w 3305060"/>
              <a:gd name="connsiteY7" fmla="*/ 385590 h 1658744"/>
              <a:gd name="connsiteX8" fmla="*/ 187287 w 3305060"/>
              <a:gd name="connsiteY8" fmla="*/ 418641 h 1658744"/>
              <a:gd name="connsiteX9" fmla="*/ 209321 w 3305060"/>
              <a:gd name="connsiteY9" fmla="*/ 462708 h 1658744"/>
              <a:gd name="connsiteX10" fmla="*/ 231354 w 3305060"/>
              <a:gd name="connsiteY10" fmla="*/ 528809 h 1658744"/>
              <a:gd name="connsiteX11" fmla="*/ 253388 w 3305060"/>
              <a:gd name="connsiteY11" fmla="*/ 561860 h 1658744"/>
              <a:gd name="connsiteX12" fmla="*/ 264405 w 3305060"/>
              <a:gd name="connsiteY12" fmla="*/ 594910 h 1658744"/>
              <a:gd name="connsiteX13" fmla="*/ 297456 w 3305060"/>
              <a:gd name="connsiteY13" fmla="*/ 638978 h 1658744"/>
              <a:gd name="connsiteX14" fmla="*/ 319489 w 3305060"/>
              <a:gd name="connsiteY14" fmla="*/ 672028 h 1658744"/>
              <a:gd name="connsiteX15" fmla="*/ 341523 w 3305060"/>
              <a:gd name="connsiteY15" fmla="*/ 738130 h 1658744"/>
              <a:gd name="connsiteX16" fmla="*/ 385590 w 3305060"/>
              <a:gd name="connsiteY16" fmla="*/ 760163 h 1658744"/>
              <a:gd name="connsiteX17" fmla="*/ 473725 w 3305060"/>
              <a:gd name="connsiteY17" fmla="*/ 848298 h 1658744"/>
              <a:gd name="connsiteX18" fmla="*/ 550844 w 3305060"/>
              <a:gd name="connsiteY18" fmla="*/ 936433 h 1658744"/>
              <a:gd name="connsiteX19" fmla="*/ 583894 w 3305060"/>
              <a:gd name="connsiteY19" fmla="*/ 947450 h 1658744"/>
              <a:gd name="connsiteX20" fmla="*/ 638978 w 3305060"/>
              <a:gd name="connsiteY20" fmla="*/ 1013551 h 1658744"/>
              <a:gd name="connsiteX21" fmla="*/ 672029 w 3305060"/>
              <a:gd name="connsiteY21" fmla="*/ 1024568 h 1658744"/>
              <a:gd name="connsiteX22" fmla="*/ 705080 w 3305060"/>
              <a:gd name="connsiteY22" fmla="*/ 1046602 h 1658744"/>
              <a:gd name="connsiteX23" fmla="*/ 749147 w 3305060"/>
              <a:gd name="connsiteY23" fmla="*/ 1068636 h 1658744"/>
              <a:gd name="connsiteX24" fmla="*/ 771181 w 3305060"/>
              <a:gd name="connsiteY24" fmla="*/ 1101686 h 1658744"/>
              <a:gd name="connsiteX25" fmla="*/ 826265 w 3305060"/>
              <a:gd name="connsiteY25" fmla="*/ 1112703 h 1658744"/>
              <a:gd name="connsiteX26" fmla="*/ 859316 w 3305060"/>
              <a:gd name="connsiteY26" fmla="*/ 1134737 h 1658744"/>
              <a:gd name="connsiteX27" fmla="*/ 892366 w 3305060"/>
              <a:gd name="connsiteY27" fmla="*/ 1145754 h 1658744"/>
              <a:gd name="connsiteX28" fmla="*/ 958468 w 3305060"/>
              <a:gd name="connsiteY28" fmla="*/ 1189821 h 1658744"/>
              <a:gd name="connsiteX29" fmla="*/ 991518 w 3305060"/>
              <a:gd name="connsiteY29" fmla="*/ 1211855 h 1658744"/>
              <a:gd name="connsiteX30" fmla="*/ 1024569 w 3305060"/>
              <a:gd name="connsiteY30" fmla="*/ 1222872 h 1658744"/>
              <a:gd name="connsiteX31" fmla="*/ 1090670 w 3305060"/>
              <a:gd name="connsiteY31" fmla="*/ 1255922 h 1658744"/>
              <a:gd name="connsiteX32" fmla="*/ 1123721 w 3305060"/>
              <a:gd name="connsiteY32" fmla="*/ 1277956 h 1658744"/>
              <a:gd name="connsiteX33" fmla="*/ 1167788 w 3305060"/>
              <a:gd name="connsiteY33" fmla="*/ 1288973 h 1658744"/>
              <a:gd name="connsiteX34" fmla="*/ 1200839 w 3305060"/>
              <a:gd name="connsiteY34" fmla="*/ 1299990 h 1658744"/>
              <a:gd name="connsiteX35" fmla="*/ 1244906 w 3305060"/>
              <a:gd name="connsiteY35" fmla="*/ 1311007 h 1658744"/>
              <a:gd name="connsiteX36" fmla="*/ 1322024 w 3305060"/>
              <a:gd name="connsiteY36" fmla="*/ 1333041 h 1658744"/>
              <a:gd name="connsiteX37" fmla="*/ 1355075 w 3305060"/>
              <a:gd name="connsiteY37" fmla="*/ 1355074 h 1658744"/>
              <a:gd name="connsiteX38" fmla="*/ 1388125 w 3305060"/>
              <a:gd name="connsiteY38" fmla="*/ 1366091 h 1658744"/>
              <a:gd name="connsiteX39" fmla="*/ 1487277 w 3305060"/>
              <a:gd name="connsiteY39" fmla="*/ 1388125 h 1658744"/>
              <a:gd name="connsiteX40" fmla="*/ 1520328 w 3305060"/>
              <a:gd name="connsiteY40" fmla="*/ 1399142 h 1658744"/>
              <a:gd name="connsiteX41" fmla="*/ 1575412 w 3305060"/>
              <a:gd name="connsiteY41" fmla="*/ 1410159 h 1658744"/>
              <a:gd name="connsiteX42" fmla="*/ 1619480 w 3305060"/>
              <a:gd name="connsiteY42" fmla="*/ 1421175 h 1658744"/>
              <a:gd name="connsiteX43" fmla="*/ 1718631 w 3305060"/>
              <a:gd name="connsiteY43" fmla="*/ 1454226 h 1658744"/>
              <a:gd name="connsiteX44" fmla="*/ 1839817 w 3305060"/>
              <a:gd name="connsiteY44" fmla="*/ 1476260 h 1658744"/>
              <a:gd name="connsiteX45" fmla="*/ 1916935 w 3305060"/>
              <a:gd name="connsiteY45" fmla="*/ 1487277 h 1658744"/>
              <a:gd name="connsiteX46" fmla="*/ 2093205 w 3305060"/>
              <a:gd name="connsiteY46" fmla="*/ 1498294 h 1658744"/>
              <a:gd name="connsiteX47" fmla="*/ 2203374 w 3305060"/>
              <a:gd name="connsiteY47" fmla="*/ 1531344 h 1658744"/>
              <a:gd name="connsiteX48" fmla="*/ 2423711 w 3305060"/>
              <a:gd name="connsiteY48" fmla="*/ 1553378 h 1658744"/>
              <a:gd name="connsiteX49" fmla="*/ 2489812 w 3305060"/>
              <a:gd name="connsiteY49" fmla="*/ 1564395 h 1658744"/>
              <a:gd name="connsiteX50" fmla="*/ 2566930 w 3305060"/>
              <a:gd name="connsiteY50" fmla="*/ 1575412 h 1658744"/>
              <a:gd name="connsiteX51" fmla="*/ 2699133 w 3305060"/>
              <a:gd name="connsiteY51" fmla="*/ 1608462 h 1658744"/>
              <a:gd name="connsiteX52" fmla="*/ 2875403 w 3305060"/>
              <a:gd name="connsiteY52" fmla="*/ 1630496 h 1658744"/>
              <a:gd name="connsiteX53" fmla="*/ 3305060 w 3305060"/>
              <a:gd name="connsiteY53" fmla="*/ 1652530 h 165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5060" h="1658744">
                <a:moveTo>
                  <a:pt x="0" y="0"/>
                </a:moveTo>
                <a:cubicBezTo>
                  <a:pt x="11017" y="18361"/>
                  <a:pt x="24354" y="35517"/>
                  <a:pt x="33051" y="55084"/>
                </a:cubicBezTo>
                <a:cubicBezTo>
                  <a:pt x="39200" y="68920"/>
                  <a:pt x="38104" y="85234"/>
                  <a:pt x="44068" y="99151"/>
                </a:cubicBezTo>
                <a:cubicBezTo>
                  <a:pt x="49284" y="111321"/>
                  <a:pt x="60180" y="120359"/>
                  <a:pt x="66101" y="132202"/>
                </a:cubicBezTo>
                <a:cubicBezTo>
                  <a:pt x="71294" y="142589"/>
                  <a:pt x="69863" y="156185"/>
                  <a:pt x="77118" y="165253"/>
                </a:cubicBezTo>
                <a:cubicBezTo>
                  <a:pt x="85389" y="175592"/>
                  <a:pt x="99152" y="179942"/>
                  <a:pt x="110169" y="187286"/>
                </a:cubicBezTo>
                <a:lnTo>
                  <a:pt x="165253" y="352539"/>
                </a:lnTo>
                <a:lnTo>
                  <a:pt x="176270" y="385590"/>
                </a:lnTo>
                <a:cubicBezTo>
                  <a:pt x="179942" y="396607"/>
                  <a:pt x="182093" y="408254"/>
                  <a:pt x="187287" y="418641"/>
                </a:cubicBezTo>
                <a:cubicBezTo>
                  <a:pt x="194632" y="433330"/>
                  <a:pt x="203222" y="447460"/>
                  <a:pt x="209321" y="462708"/>
                </a:cubicBezTo>
                <a:cubicBezTo>
                  <a:pt x="217947" y="484272"/>
                  <a:pt x="218471" y="509484"/>
                  <a:pt x="231354" y="528809"/>
                </a:cubicBezTo>
                <a:cubicBezTo>
                  <a:pt x="238699" y="539826"/>
                  <a:pt x="247466" y="550017"/>
                  <a:pt x="253388" y="561860"/>
                </a:cubicBezTo>
                <a:cubicBezTo>
                  <a:pt x="258581" y="572247"/>
                  <a:pt x="258643" y="584827"/>
                  <a:pt x="264405" y="594910"/>
                </a:cubicBezTo>
                <a:cubicBezTo>
                  <a:pt x="273515" y="610852"/>
                  <a:pt x="286784" y="624036"/>
                  <a:pt x="297456" y="638978"/>
                </a:cubicBezTo>
                <a:cubicBezTo>
                  <a:pt x="305152" y="649752"/>
                  <a:pt x="314112" y="659929"/>
                  <a:pt x="319489" y="672028"/>
                </a:cubicBezTo>
                <a:cubicBezTo>
                  <a:pt x="328922" y="693252"/>
                  <a:pt x="320749" y="727743"/>
                  <a:pt x="341523" y="738130"/>
                </a:cubicBezTo>
                <a:lnTo>
                  <a:pt x="385590" y="760163"/>
                </a:lnTo>
                <a:cubicBezTo>
                  <a:pt x="438768" y="839930"/>
                  <a:pt x="405972" y="814422"/>
                  <a:pt x="473725" y="848298"/>
                </a:cubicBezTo>
                <a:cubicBezTo>
                  <a:pt x="506778" y="897878"/>
                  <a:pt x="504938" y="913480"/>
                  <a:pt x="550844" y="936433"/>
                </a:cubicBezTo>
                <a:cubicBezTo>
                  <a:pt x="561231" y="941626"/>
                  <a:pt x="572877" y="943778"/>
                  <a:pt x="583894" y="947450"/>
                </a:cubicBezTo>
                <a:cubicBezTo>
                  <a:pt x="600152" y="971837"/>
                  <a:pt x="613531" y="996586"/>
                  <a:pt x="638978" y="1013551"/>
                </a:cubicBezTo>
                <a:cubicBezTo>
                  <a:pt x="648641" y="1019993"/>
                  <a:pt x="661642" y="1019375"/>
                  <a:pt x="672029" y="1024568"/>
                </a:cubicBezTo>
                <a:cubicBezTo>
                  <a:pt x="683872" y="1030489"/>
                  <a:pt x="693584" y="1040033"/>
                  <a:pt x="705080" y="1046602"/>
                </a:cubicBezTo>
                <a:cubicBezTo>
                  <a:pt x="719339" y="1054750"/>
                  <a:pt x="734458" y="1061291"/>
                  <a:pt x="749147" y="1068636"/>
                </a:cubicBezTo>
                <a:cubicBezTo>
                  <a:pt x="756492" y="1079653"/>
                  <a:pt x="759685" y="1095117"/>
                  <a:pt x="771181" y="1101686"/>
                </a:cubicBezTo>
                <a:cubicBezTo>
                  <a:pt x="787439" y="1110976"/>
                  <a:pt x="808732" y="1106128"/>
                  <a:pt x="826265" y="1112703"/>
                </a:cubicBezTo>
                <a:cubicBezTo>
                  <a:pt x="838663" y="1117352"/>
                  <a:pt x="847473" y="1128815"/>
                  <a:pt x="859316" y="1134737"/>
                </a:cubicBezTo>
                <a:cubicBezTo>
                  <a:pt x="869703" y="1139930"/>
                  <a:pt x="882215" y="1140114"/>
                  <a:pt x="892366" y="1145754"/>
                </a:cubicBezTo>
                <a:cubicBezTo>
                  <a:pt x="915515" y="1158614"/>
                  <a:pt x="936434" y="1175132"/>
                  <a:pt x="958468" y="1189821"/>
                </a:cubicBezTo>
                <a:cubicBezTo>
                  <a:pt x="969485" y="1197165"/>
                  <a:pt x="978957" y="1207668"/>
                  <a:pt x="991518" y="1211855"/>
                </a:cubicBezTo>
                <a:lnTo>
                  <a:pt x="1024569" y="1222872"/>
                </a:lnTo>
                <a:cubicBezTo>
                  <a:pt x="1119280" y="1286015"/>
                  <a:pt x="999451" y="1210314"/>
                  <a:pt x="1090670" y="1255922"/>
                </a:cubicBezTo>
                <a:cubicBezTo>
                  <a:pt x="1102513" y="1261843"/>
                  <a:pt x="1111551" y="1272740"/>
                  <a:pt x="1123721" y="1277956"/>
                </a:cubicBezTo>
                <a:cubicBezTo>
                  <a:pt x="1137638" y="1283920"/>
                  <a:pt x="1153229" y="1284813"/>
                  <a:pt x="1167788" y="1288973"/>
                </a:cubicBezTo>
                <a:cubicBezTo>
                  <a:pt x="1178954" y="1292163"/>
                  <a:pt x="1189673" y="1296800"/>
                  <a:pt x="1200839" y="1299990"/>
                </a:cubicBezTo>
                <a:cubicBezTo>
                  <a:pt x="1215398" y="1304150"/>
                  <a:pt x="1230347" y="1306847"/>
                  <a:pt x="1244906" y="1311007"/>
                </a:cubicBezTo>
                <a:cubicBezTo>
                  <a:pt x="1355540" y="1342617"/>
                  <a:pt x="1184265" y="1298601"/>
                  <a:pt x="1322024" y="1333041"/>
                </a:cubicBezTo>
                <a:cubicBezTo>
                  <a:pt x="1333041" y="1340385"/>
                  <a:pt x="1343232" y="1349153"/>
                  <a:pt x="1355075" y="1355074"/>
                </a:cubicBezTo>
                <a:cubicBezTo>
                  <a:pt x="1365462" y="1360267"/>
                  <a:pt x="1376959" y="1362901"/>
                  <a:pt x="1388125" y="1366091"/>
                </a:cubicBezTo>
                <a:cubicBezTo>
                  <a:pt x="1467284" y="1388708"/>
                  <a:pt x="1396415" y="1365409"/>
                  <a:pt x="1487277" y="1388125"/>
                </a:cubicBezTo>
                <a:cubicBezTo>
                  <a:pt x="1498543" y="1390942"/>
                  <a:pt x="1509062" y="1396325"/>
                  <a:pt x="1520328" y="1399142"/>
                </a:cubicBezTo>
                <a:cubicBezTo>
                  <a:pt x="1538494" y="1403684"/>
                  <a:pt x="1557133" y="1406097"/>
                  <a:pt x="1575412" y="1410159"/>
                </a:cubicBezTo>
                <a:cubicBezTo>
                  <a:pt x="1590193" y="1413444"/>
                  <a:pt x="1605116" y="1416387"/>
                  <a:pt x="1619480" y="1421175"/>
                </a:cubicBezTo>
                <a:cubicBezTo>
                  <a:pt x="1709462" y="1451168"/>
                  <a:pt x="1639423" y="1436624"/>
                  <a:pt x="1718631" y="1454226"/>
                </a:cubicBezTo>
                <a:cubicBezTo>
                  <a:pt x="1757303" y="1462820"/>
                  <a:pt x="1800954" y="1470281"/>
                  <a:pt x="1839817" y="1476260"/>
                </a:cubicBezTo>
                <a:cubicBezTo>
                  <a:pt x="1865482" y="1480209"/>
                  <a:pt x="1891066" y="1485027"/>
                  <a:pt x="1916935" y="1487277"/>
                </a:cubicBezTo>
                <a:cubicBezTo>
                  <a:pt x="1975585" y="1492377"/>
                  <a:pt x="2034448" y="1494622"/>
                  <a:pt x="2093205" y="1498294"/>
                </a:cubicBezTo>
                <a:cubicBezTo>
                  <a:pt x="2118941" y="1506872"/>
                  <a:pt x="2172454" y="1526587"/>
                  <a:pt x="2203374" y="1531344"/>
                </a:cubicBezTo>
                <a:cubicBezTo>
                  <a:pt x="2271636" y="1541846"/>
                  <a:pt x="2356259" y="1545442"/>
                  <a:pt x="2423711" y="1553378"/>
                </a:cubicBezTo>
                <a:cubicBezTo>
                  <a:pt x="2445896" y="1555988"/>
                  <a:pt x="2467734" y="1560998"/>
                  <a:pt x="2489812" y="1564395"/>
                </a:cubicBezTo>
                <a:cubicBezTo>
                  <a:pt x="2515477" y="1568344"/>
                  <a:pt x="2541539" y="1569971"/>
                  <a:pt x="2566930" y="1575412"/>
                </a:cubicBezTo>
                <a:cubicBezTo>
                  <a:pt x="2723483" y="1608959"/>
                  <a:pt x="2574806" y="1587741"/>
                  <a:pt x="2699133" y="1608462"/>
                </a:cubicBezTo>
                <a:cubicBezTo>
                  <a:pt x="2762013" y="1618942"/>
                  <a:pt x="2810834" y="1623322"/>
                  <a:pt x="2875403" y="1630496"/>
                </a:cubicBezTo>
                <a:cubicBezTo>
                  <a:pt x="3082099" y="1676429"/>
                  <a:pt x="2940697" y="1652530"/>
                  <a:pt x="3305060" y="165253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5209" y="4211198"/>
            <a:ext cx="1295400" cy="369332"/>
          </a:xfrm>
          <a:prstGeom prst="rect">
            <a:avLst/>
          </a:prstGeom>
          <a:noFill/>
        </p:spPr>
        <p:txBody>
          <a:bodyPr wrap="square" rtlCol="0">
            <a:spAutoFit/>
          </a:bodyPr>
          <a:lstStyle/>
          <a:p>
            <a:r>
              <a:rPr lang="en-US" dirty="0" smtClean="0"/>
              <a:t>Quantity</a:t>
            </a:r>
            <a:endParaRPr lang="en-US" dirty="0"/>
          </a:p>
        </p:txBody>
      </p:sp>
      <p:sp>
        <p:nvSpPr>
          <p:cNvPr id="11" name="TextBox 10"/>
          <p:cNvSpPr txBox="1"/>
          <p:nvPr/>
        </p:nvSpPr>
        <p:spPr>
          <a:xfrm>
            <a:off x="1371600" y="1828800"/>
            <a:ext cx="685800" cy="369332"/>
          </a:xfrm>
          <a:prstGeom prst="rect">
            <a:avLst/>
          </a:prstGeom>
          <a:noFill/>
        </p:spPr>
        <p:txBody>
          <a:bodyPr wrap="square" rtlCol="0">
            <a:spAutoFit/>
          </a:bodyPr>
          <a:lstStyle/>
          <a:p>
            <a:r>
              <a:rPr lang="en-US" dirty="0" smtClean="0"/>
              <a:t>Price</a:t>
            </a:r>
            <a:endParaRPr lang="en-US" dirty="0"/>
          </a:p>
        </p:txBody>
      </p:sp>
      <p:cxnSp>
        <p:nvCxnSpPr>
          <p:cNvPr id="13" name="Straight Arrow Connector 12"/>
          <p:cNvCxnSpPr/>
          <p:nvPr/>
        </p:nvCxnSpPr>
        <p:spPr>
          <a:xfrm flipV="1">
            <a:off x="2438400" y="2198132"/>
            <a:ext cx="0" cy="1459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695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Matter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Property rights</a:t>
            </a:r>
          </a:p>
          <a:p>
            <a:r>
              <a:rPr lang="en-US" dirty="0" smtClean="0"/>
              <a:t>Controlled access</a:t>
            </a:r>
          </a:p>
          <a:p>
            <a:r>
              <a:rPr lang="en-US" dirty="0" smtClean="0"/>
              <a:t>Stable planning climate</a:t>
            </a:r>
            <a:endParaRPr lang="en-US" dirty="0"/>
          </a:p>
        </p:txBody>
      </p:sp>
    </p:spTree>
    <p:extLst>
      <p:ext uri="{BB962C8B-B14F-4D97-AF65-F5344CB8AC3E}">
        <p14:creationId xmlns:p14="http://schemas.microsoft.com/office/powerpoint/2010/main" val="35975328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Scarcity: A trick question</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sz="1900" dirty="0" smtClean="0">
                <a:latin typeface="Courier New" pitchFamily="49" charset="0"/>
                <a:cs typeface="Courier New" pitchFamily="49" charset="0"/>
              </a:rPr>
              <a:t>We </a:t>
            </a:r>
            <a:r>
              <a:rPr lang="en-US" sz="1900" dirty="0">
                <a:latin typeface="Courier New" pitchFamily="49" charset="0"/>
                <a:cs typeface="Courier New" pitchFamily="49" charset="0"/>
              </a:rPr>
              <a:t>have timber for less than thirty years at the present rate of </a:t>
            </a:r>
            <a:r>
              <a:rPr lang="en-US" sz="1900" dirty="0" smtClean="0">
                <a:latin typeface="Courier New" pitchFamily="49" charset="0"/>
                <a:cs typeface="Courier New" pitchFamily="49" charset="0"/>
              </a:rPr>
              <a:t>cutting... </a:t>
            </a:r>
            <a:r>
              <a:rPr lang="en-US" sz="1900" dirty="0">
                <a:latin typeface="Courier New" pitchFamily="49" charset="0"/>
                <a:cs typeface="Courier New" pitchFamily="49" charset="0"/>
              </a:rPr>
              <a:t>We have anthracite coal for but fifty years, and bituminous coal for less than 200. Our supplies of iron ore, mineral oil and natural gas are being rapidly depleted, and many of the great fields are already </a:t>
            </a:r>
            <a:r>
              <a:rPr lang="en-US" sz="1900" dirty="0" smtClean="0">
                <a:latin typeface="Courier New" pitchFamily="49" charset="0"/>
                <a:cs typeface="Courier New" pitchFamily="49" charset="0"/>
              </a:rPr>
              <a:t>exhausted.</a:t>
            </a:r>
          </a:p>
          <a:p>
            <a:endParaRPr lang="en-US" dirty="0" smtClean="0"/>
          </a:p>
          <a:p>
            <a:r>
              <a:rPr lang="en-US" dirty="0" smtClean="0"/>
              <a:t>In what year was this warning issued:</a:t>
            </a:r>
          </a:p>
          <a:p>
            <a:pPr lvl="1"/>
            <a:r>
              <a:rPr lang="en-US" dirty="0" smtClean="0"/>
              <a:t>1973 ?</a:t>
            </a:r>
          </a:p>
          <a:p>
            <a:pPr lvl="1"/>
            <a:r>
              <a:rPr lang="en-US" dirty="0" smtClean="0"/>
              <a:t>1961 ?</a:t>
            </a:r>
          </a:p>
          <a:p>
            <a:pPr lvl="1"/>
            <a:r>
              <a:rPr lang="en-US" dirty="0" smtClean="0"/>
              <a:t>1935 ?</a:t>
            </a:r>
            <a:endParaRPr lang="en-US" dirty="0"/>
          </a:p>
        </p:txBody>
      </p:sp>
      <p:sp>
        <p:nvSpPr>
          <p:cNvPr id="5" name="TextBox 4"/>
          <p:cNvSpPr txBox="1"/>
          <p:nvPr/>
        </p:nvSpPr>
        <p:spPr>
          <a:xfrm>
            <a:off x="323528" y="1120095"/>
            <a:ext cx="648072" cy="2092881"/>
          </a:xfrm>
          <a:prstGeom prst="rect">
            <a:avLst/>
          </a:prstGeom>
          <a:noFill/>
        </p:spPr>
        <p:txBody>
          <a:bodyPr wrap="square" rtlCol="0">
            <a:spAutoFit/>
          </a:bodyPr>
          <a:lstStyle/>
          <a:p>
            <a:r>
              <a:rPr lang="en-CA" sz="13000" dirty="0" smtClean="0">
                <a:solidFill>
                  <a:schemeClr val="bg1">
                    <a:lumMod val="50000"/>
                  </a:schemeClr>
                </a:solidFill>
                <a:latin typeface="Georgia" pitchFamily="18" charset="0"/>
              </a:rPr>
              <a:t>“</a:t>
            </a:r>
            <a:endParaRPr lang="en-CA" sz="13000" dirty="0">
              <a:solidFill>
                <a:schemeClr val="bg1">
                  <a:lumMod val="50000"/>
                </a:schemeClr>
              </a:solidFill>
              <a:latin typeface="Georgia" pitchFamily="18" charset="0"/>
            </a:endParaRPr>
          </a:p>
        </p:txBody>
      </p:sp>
    </p:spTree>
    <p:extLst>
      <p:ext uri="{BB962C8B-B14F-4D97-AF65-F5344CB8AC3E}">
        <p14:creationId xmlns:p14="http://schemas.microsoft.com/office/powerpoint/2010/main" val="33227481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rights</a:t>
            </a:r>
            <a:endParaRPr lang="en-US" dirty="0"/>
          </a:p>
        </p:txBody>
      </p:sp>
      <p:sp>
        <p:nvSpPr>
          <p:cNvPr id="3" name="Content Placeholder 2"/>
          <p:cNvSpPr>
            <a:spLocks noGrp="1"/>
          </p:cNvSpPr>
          <p:nvPr>
            <p:ph idx="1"/>
          </p:nvPr>
        </p:nvSpPr>
        <p:spPr>
          <a:xfrm>
            <a:off x="457200" y="1600200"/>
            <a:ext cx="5931098" cy="4525963"/>
          </a:xfrm>
        </p:spPr>
        <p:txBody>
          <a:bodyPr>
            <a:normAutofit lnSpcReduction="10000"/>
          </a:bodyPr>
          <a:lstStyle/>
          <a:p>
            <a:r>
              <a:rPr lang="en-US" dirty="0" smtClean="0"/>
              <a:t>BC</a:t>
            </a:r>
          </a:p>
          <a:p>
            <a:pPr lvl="1"/>
            <a:r>
              <a:rPr lang="en-US" dirty="0" smtClean="0"/>
              <a:t>Forests publicly owned</a:t>
            </a:r>
          </a:p>
          <a:p>
            <a:pPr lvl="1"/>
            <a:r>
              <a:rPr lang="en-US" dirty="0" smtClean="0"/>
              <a:t>Large </a:t>
            </a:r>
            <a:r>
              <a:rPr lang="en-US" dirty="0" err="1" smtClean="0"/>
              <a:t>cutblocks</a:t>
            </a:r>
            <a:r>
              <a:rPr lang="en-US" dirty="0" smtClean="0"/>
              <a:t>, poorly-drained roads, weak reforestation</a:t>
            </a:r>
          </a:p>
          <a:p>
            <a:endParaRPr lang="en-US" dirty="0" smtClean="0"/>
          </a:p>
          <a:p>
            <a:r>
              <a:rPr lang="en-US" dirty="0" smtClean="0"/>
              <a:t>Washington</a:t>
            </a:r>
          </a:p>
          <a:p>
            <a:pPr lvl="1"/>
            <a:r>
              <a:rPr lang="en-US" dirty="0" smtClean="0"/>
              <a:t>Forests privately owned</a:t>
            </a:r>
          </a:p>
          <a:p>
            <a:pPr lvl="1"/>
            <a:r>
              <a:rPr lang="en-US" dirty="0" smtClean="0"/>
              <a:t>Smaller </a:t>
            </a:r>
            <a:r>
              <a:rPr lang="en-US" dirty="0" err="1" smtClean="0"/>
              <a:t>cutblocks</a:t>
            </a:r>
            <a:r>
              <a:rPr lang="en-US" dirty="0" smtClean="0"/>
              <a:t>, good roads, intensive reforestation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298" y="1447800"/>
            <a:ext cx="2557397" cy="3733800"/>
          </a:xfrm>
          <a:prstGeom prst="rect">
            <a:avLst/>
          </a:prstGeom>
          <a:noFill/>
          <a:ln>
            <a:noFill/>
          </a:ln>
          <a:effectLst>
            <a:outerShdw blurRad="50800" dist="889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9605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rights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 forests in BC</a:t>
            </a:r>
          </a:p>
          <a:p>
            <a:pPr lvl="1"/>
            <a:r>
              <a:rPr lang="en-US" dirty="0" smtClean="0"/>
              <a:t>For many years, timber harvesting licenses were 5 years or shorter</a:t>
            </a:r>
          </a:p>
          <a:p>
            <a:pPr lvl="1"/>
            <a:r>
              <a:rPr lang="en-US" dirty="0" smtClean="0"/>
              <a:t>Companies doing the cutting had no financial stake in the next generation’s forest</a:t>
            </a:r>
          </a:p>
          <a:p>
            <a:endParaRPr lang="en-US" dirty="0" smtClean="0"/>
          </a:p>
          <a:p>
            <a:r>
              <a:rPr lang="en-US" dirty="0" smtClean="0"/>
              <a:t>Private forests in Washington</a:t>
            </a:r>
          </a:p>
          <a:p>
            <a:pPr lvl="1"/>
            <a:r>
              <a:rPr lang="en-US" dirty="0" smtClean="0"/>
              <a:t>Large companies like </a:t>
            </a:r>
            <a:r>
              <a:rPr lang="en-US" dirty="0" err="1" smtClean="0"/>
              <a:t>Weyerhauser</a:t>
            </a:r>
            <a:r>
              <a:rPr lang="en-US" dirty="0" smtClean="0"/>
              <a:t> have a permanent interest in maintaining the productivity of their forest</a:t>
            </a:r>
          </a:p>
          <a:p>
            <a:pPr lvl="1"/>
            <a:r>
              <a:rPr lang="en-US" dirty="0" smtClean="0"/>
              <a:t>They benefit from doing a good job of cutting and replanting</a:t>
            </a:r>
            <a:endParaRPr lang="en-US" dirty="0"/>
          </a:p>
        </p:txBody>
      </p:sp>
    </p:spTree>
    <p:extLst>
      <p:ext uri="{BB962C8B-B14F-4D97-AF65-F5344CB8AC3E}">
        <p14:creationId xmlns:p14="http://schemas.microsoft.com/office/powerpoint/2010/main" val="24427015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a:t>
            </a:r>
          </a:p>
        </p:txBody>
      </p:sp>
      <p:sp>
        <p:nvSpPr>
          <p:cNvPr id="3" name="Content Placeholder 2"/>
          <p:cNvSpPr>
            <a:spLocks noGrp="1"/>
          </p:cNvSpPr>
          <p:nvPr>
            <p:ph idx="1"/>
          </p:nvPr>
        </p:nvSpPr>
        <p:spPr>
          <a:xfrm>
            <a:off x="457200" y="1371600"/>
            <a:ext cx="8229600" cy="2362201"/>
          </a:xfrm>
        </p:spPr>
        <p:txBody>
          <a:bodyPr>
            <a:normAutofit fontScale="70000" lnSpcReduction="20000"/>
          </a:bodyPr>
          <a:lstStyle/>
          <a:p>
            <a:r>
              <a:rPr lang="en-US" dirty="0" smtClean="0"/>
              <a:t>BC, 1990s</a:t>
            </a:r>
          </a:p>
          <a:p>
            <a:pPr lvl="1"/>
            <a:r>
              <a:rPr lang="en-US" dirty="0" smtClean="0"/>
              <a:t>Began move towards 30-year Tree Farm Licenses with automatic renewals</a:t>
            </a:r>
          </a:p>
          <a:p>
            <a:pPr lvl="1"/>
            <a:r>
              <a:rPr lang="en-US" dirty="0" smtClean="0"/>
              <a:t>The aim is to give forest companies stable, long term interest in a forest section so they expect to benefit if they do careful cutting and replanting</a:t>
            </a:r>
          </a:p>
          <a:p>
            <a:pPr lvl="1"/>
            <a:r>
              <a:rPr lang="en-US" dirty="0" smtClean="0"/>
              <a:t>But it is politically difficult, and long term leases have actually declined</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0"/>
            <a:ext cx="449077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517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Tragedy of the Commons”</a:t>
            </a:r>
            <a:endParaRPr lang="en-US" dirty="0"/>
          </a:p>
        </p:txBody>
      </p:sp>
      <p:sp>
        <p:nvSpPr>
          <p:cNvPr id="3" name="Content Placeholder 2"/>
          <p:cNvSpPr>
            <a:spLocks noGrp="1"/>
          </p:cNvSpPr>
          <p:nvPr>
            <p:ph idx="1"/>
          </p:nvPr>
        </p:nvSpPr>
        <p:spPr/>
        <p:txBody>
          <a:bodyPr/>
          <a:lstStyle/>
          <a:p>
            <a:r>
              <a:rPr lang="en-US" dirty="0" smtClean="0"/>
              <a:t>What if no one owns a resource but everyone can access it?</a:t>
            </a:r>
          </a:p>
          <a:p>
            <a:r>
              <a:rPr lang="en-US" dirty="0" smtClean="0"/>
              <a:t>This usually leads to over-exploitation</a:t>
            </a:r>
          </a:p>
          <a:p>
            <a:r>
              <a:rPr lang="en-US" dirty="0" smtClean="0"/>
              <a:t>Example:</a:t>
            </a:r>
          </a:p>
          <a:p>
            <a:pPr lvl="1"/>
            <a:r>
              <a:rPr lang="en-US" dirty="0" smtClean="0"/>
              <a:t>Ocean fisheries</a:t>
            </a:r>
          </a:p>
          <a:p>
            <a:endParaRPr lang="en-US" dirty="0"/>
          </a:p>
        </p:txBody>
      </p:sp>
      <p:pic>
        <p:nvPicPr>
          <p:cNvPr id="6146" name="Picture 2" descr="http://www.alaska-in-pictures.com/data/media/5/pollack-fishing-net_3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953" y="3429000"/>
            <a:ext cx="4052455" cy="2727615"/>
          </a:xfrm>
          <a:prstGeom prst="rect">
            <a:avLst/>
          </a:prstGeom>
          <a:noFill/>
          <a:effectLst>
            <a:outerShdw blurRad="508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467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randombar(horizontal)">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0.gstatic.com/images?q=tbn:ANd9GcQSN5Dy11hx5Ep4ZGSnUiXJohWcH66WCYxas-x1Jf-vWzRqS3hE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402" y="2133600"/>
            <a:ext cx="2246720" cy="1676400"/>
          </a:xfrm>
          <a:prstGeom prst="rect">
            <a:avLst/>
          </a:prstGeom>
          <a:noFill/>
          <a:effectLst>
            <a:outerShdw blurRad="508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Tragedy of the Commons”</a:t>
            </a:r>
          </a:p>
        </p:txBody>
      </p:sp>
      <p:sp>
        <p:nvSpPr>
          <p:cNvPr id="3" name="Content Placeholder 2"/>
          <p:cNvSpPr>
            <a:spLocks noGrp="1"/>
          </p:cNvSpPr>
          <p:nvPr>
            <p:ph idx="1"/>
          </p:nvPr>
        </p:nvSpPr>
        <p:spPr/>
        <p:txBody>
          <a:bodyPr>
            <a:normAutofit fontScale="92500" lnSpcReduction="10000"/>
          </a:bodyPr>
          <a:lstStyle/>
          <a:p>
            <a:r>
              <a:rPr lang="en-US" dirty="0" smtClean="0"/>
              <a:t>Everyone knows that they are over-exploiting the resource, but no one has an incentive to stop</a:t>
            </a:r>
          </a:p>
          <a:p>
            <a:endParaRPr lang="en-US" dirty="0" smtClean="0"/>
          </a:p>
          <a:p>
            <a:endParaRPr lang="en-US" dirty="0"/>
          </a:p>
          <a:p>
            <a:r>
              <a:rPr lang="en-US" dirty="0" smtClean="0"/>
              <a:t>Each captain thinks:</a:t>
            </a:r>
          </a:p>
          <a:p>
            <a:pPr lvl="1"/>
            <a:r>
              <a:rPr lang="en-US" dirty="0" smtClean="0"/>
              <a:t>If everyone else keeps harvesting and I stop, I lose out and the fishery will be ruined anyway, so I am better off harvesting</a:t>
            </a:r>
          </a:p>
          <a:p>
            <a:pPr lvl="1"/>
            <a:r>
              <a:rPr lang="en-US" dirty="0" smtClean="0"/>
              <a:t>If everyone else stops harvesting, my catch won’t matter, so I am better off harvesting</a:t>
            </a:r>
          </a:p>
          <a:p>
            <a:pPr lvl="1"/>
            <a:endParaRPr lang="en-US" dirty="0"/>
          </a:p>
        </p:txBody>
      </p:sp>
    </p:spTree>
    <p:extLst>
      <p:ext uri="{BB962C8B-B14F-4D97-AF65-F5344CB8AC3E}">
        <p14:creationId xmlns:p14="http://schemas.microsoft.com/office/powerpoint/2010/main" val="3656737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Tragedy of the Commons”</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r>
              <a:rPr lang="en-US" dirty="0" smtClean="0"/>
              <a:t>Either way I am better off taking the catch, even if I know the fishery will be ruined</a:t>
            </a:r>
          </a:p>
          <a:p>
            <a:r>
              <a:rPr lang="en-US" dirty="0" smtClean="0"/>
              <a:t>Solution: mechanisms to control access</a:t>
            </a:r>
            <a:endParaRPr lang="en-US" dirty="0"/>
          </a:p>
        </p:txBody>
      </p:sp>
      <p:pic>
        <p:nvPicPr>
          <p:cNvPr id="4" name="Picture 2" descr="https://encrypted-tbn0.gstatic.com/images?q=tbn:ANd9GcQSN5Dy11hx5Ep4ZGSnUiXJohWcH66WCYxas-x1Jf-vWzRqS3hE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402" y="2133600"/>
            <a:ext cx="2246720" cy="1676400"/>
          </a:xfrm>
          <a:prstGeom prst="rect">
            <a:avLst/>
          </a:prstGeom>
          <a:noFill/>
          <a:effectLst>
            <a:outerShdw blurRad="508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1988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a:t>
            </a:r>
            <a:endParaRPr lang="en-US" dirty="0"/>
          </a:p>
        </p:txBody>
      </p:sp>
      <p:sp>
        <p:nvSpPr>
          <p:cNvPr id="3" name="Content Placeholder 2"/>
          <p:cNvSpPr>
            <a:spLocks noGrp="1"/>
          </p:cNvSpPr>
          <p:nvPr>
            <p:ph idx="1"/>
          </p:nvPr>
        </p:nvSpPr>
        <p:spPr/>
        <p:txBody>
          <a:bodyPr/>
          <a:lstStyle/>
          <a:p>
            <a:r>
              <a:rPr lang="en-US" dirty="0" smtClean="0"/>
              <a:t>Enclosures Movement – England </a:t>
            </a:r>
          </a:p>
          <a:p>
            <a:pPr lvl="1"/>
            <a:r>
              <a:rPr lang="en-US" dirty="0" smtClean="0"/>
              <a:t>1760-1832</a:t>
            </a:r>
          </a:p>
          <a:p>
            <a:pPr lvl="1"/>
            <a:r>
              <a:rPr lang="en-US" dirty="0" smtClean="0"/>
              <a:t>Open fields bought up and fenced</a:t>
            </a:r>
          </a:p>
          <a:p>
            <a:pPr lvl="1"/>
            <a:r>
              <a:rPr lang="en-US" dirty="0" smtClean="0"/>
              <a:t>Peasant farmers displaced to cities</a:t>
            </a:r>
          </a:p>
          <a:p>
            <a:pPr lvl="1"/>
            <a:r>
              <a:rPr lang="en-US" dirty="0" smtClean="0"/>
              <a:t>Landowners began investing in modern methods</a:t>
            </a:r>
          </a:p>
          <a:p>
            <a:pPr lvl="1"/>
            <a:endParaRPr lang="en-US" dirty="0"/>
          </a:p>
          <a:p>
            <a:endParaRPr lang="en-US" dirty="0" smtClean="0"/>
          </a:p>
        </p:txBody>
      </p:sp>
      <p:sp>
        <p:nvSpPr>
          <p:cNvPr id="4" name="AutoShape 2" descr="Image result for 200 mile limit ca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200 mile limit ca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terrierman.com/history/yorkshired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73736"/>
            <a:ext cx="7301139" cy="1950864"/>
          </a:xfrm>
          <a:prstGeom prst="rect">
            <a:avLst/>
          </a:prstGeom>
          <a:noFill/>
          <a:effectLst>
            <a:outerShdw blurRad="508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2789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a:t>
            </a:r>
            <a:endParaRPr lang="en-US" dirty="0"/>
          </a:p>
        </p:txBody>
      </p:sp>
      <p:sp>
        <p:nvSpPr>
          <p:cNvPr id="3" name="Content Placeholder 2"/>
          <p:cNvSpPr>
            <a:spLocks noGrp="1"/>
          </p:cNvSpPr>
          <p:nvPr>
            <p:ph idx="1"/>
          </p:nvPr>
        </p:nvSpPr>
        <p:spPr/>
        <p:txBody>
          <a:bodyPr/>
          <a:lstStyle/>
          <a:p>
            <a:r>
              <a:rPr lang="en-US" dirty="0" smtClean="0"/>
              <a:t>Ocean fisheries </a:t>
            </a:r>
          </a:p>
          <a:p>
            <a:pPr lvl="1"/>
            <a:r>
              <a:rPr lang="en-US" dirty="0" smtClean="0"/>
              <a:t>200 mile limit imposed</a:t>
            </a:r>
          </a:p>
          <a:p>
            <a:pPr lvl="1"/>
            <a:r>
              <a:rPr lang="en-US" dirty="0" smtClean="0"/>
              <a:t>Catch limits set</a:t>
            </a:r>
          </a:p>
          <a:p>
            <a:pPr lvl="1"/>
            <a:r>
              <a:rPr lang="en-US" dirty="0" smtClean="0"/>
              <a:t>Tradable catch quotas</a:t>
            </a:r>
          </a:p>
          <a:p>
            <a:pPr lvl="1"/>
            <a:endParaRPr lang="en-US" dirty="0"/>
          </a:p>
          <a:p>
            <a:endParaRPr lang="en-US" dirty="0" smtClean="0"/>
          </a:p>
        </p:txBody>
      </p:sp>
      <p:sp>
        <p:nvSpPr>
          <p:cNvPr id="4" name="AutoShape 2" descr="Image result for 200 mile limit ca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200 mile limit ca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429000" cy="437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948532"/>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planning climate</a:t>
            </a:r>
            <a:endParaRPr lang="en-US" dirty="0"/>
          </a:p>
        </p:txBody>
      </p:sp>
      <p:sp>
        <p:nvSpPr>
          <p:cNvPr id="3" name="Content Placeholder 2"/>
          <p:cNvSpPr>
            <a:spLocks noGrp="1"/>
          </p:cNvSpPr>
          <p:nvPr>
            <p:ph idx="1"/>
          </p:nvPr>
        </p:nvSpPr>
        <p:spPr/>
        <p:txBody>
          <a:bodyPr>
            <a:normAutofit lnSpcReduction="10000"/>
          </a:bodyPr>
          <a:lstStyle/>
          <a:p>
            <a:r>
              <a:rPr lang="en-US" dirty="0" smtClean="0"/>
              <a:t>“Sovereign risk”</a:t>
            </a:r>
          </a:p>
          <a:p>
            <a:pPr lvl="1"/>
            <a:r>
              <a:rPr lang="en-US" dirty="0" smtClean="0"/>
              <a:t>The fear that once a resource is developed, the government will seize ownership</a:t>
            </a:r>
          </a:p>
          <a:p>
            <a:pPr lvl="1"/>
            <a:endParaRPr lang="en-US" dirty="0"/>
          </a:p>
          <a:p>
            <a:r>
              <a:rPr lang="en-US" dirty="0" smtClean="0"/>
              <a:t>Mining requires costly exploration and development</a:t>
            </a:r>
          </a:p>
          <a:p>
            <a:r>
              <a:rPr lang="en-US" dirty="0" smtClean="0"/>
              <a:t>Equipment is also very costly</a:t>
            </a:r>
          </a:p>
          <a:p>
            <a:r>
              <a:rPr lang="en-US" dirty="0" smtClean="0"/>
              <a:t>Why bother if the government will seize or block your mine before you can profit from it?</a:t>
            </a:r>
            <a:endParaRPr lang="en-US" dirty="0"/>
          </a:p>
        </p:txBody>
      </p:sp>
    </p:spTree>
    <p:extLst>
      <p:ext uri="{BB962C8B-B14F-4D97-AF65-F5344CB8AC3E}">
        <p14:creationId xmlns:p14="http://schemas.microsoft.com/office/powerpoint/2010/main" val="4273190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Every decade we hear warnings of doom from running out of resources</a:t>
            </a:r>
          </a:p>
          <a:p>
            <a:r>
              <a:rPr lang="en-US" dirty="0" smtClean="0"/>
              <a:t>Resources are managed as capital assets</a:t>
            </a:r>
          </a:p>
          <a:p>
            <a:pPr lvl="1"/>
            <a:r>
              <a:rPr lang="en-US" dirty="0" smtClean="0"/>
              <a:t>Rate of extraction is related to expected gain from waiting, relative to expected gain from financial investment</a:t>
            </a:r>
          </a:p>
          <a:p>
            <a:pPr lvl="1"/>
            <a:r>
              <a:rPr lang="en-US" dirty="0" smtClean="0"/>
              <a:t>We don’t “run out”, resource just gets too costly</a:t>
            </a:r>
          </a:p>
          <a:p>
            <a:r>
              <a:rPr lang="en-US" dirty="0" smtClean="0"/>
              <a:t>Exploration is costly, so industry only maintains a 30-40 year supply</a:t>
            </a:r>
          </a:p>
          <a:p>
            <a:endParaRPr lang="en-US" dirty="0" smtClean="0"/>
          </a:p>
          <a:p>
            <a:endParaRPr lang="en-US" dirty="0" smtClean="0"/>
          </a:p>
        </p:txBody>
      </p:sp>
    </p:spTree>
    <p:extLst>
      <p:ext uri="{BB962C8B-B14F-4D97-AF65-F5344CB8AC3E}">
        <p14:creationId xmlns:p14="http://schemas.microsoft.com/office/powerpoint/2010/main" val="17307848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Scarcity: A trick question</a:t>
            </a:r>
            <a:endParaRPr lang="en-US" dirty="0"/>
          </a:p>
        </p:txBody>
      </p:sp>
      <p:sp>
        <p:nvSpPr>
          <p:cNvPr id="3" name="Content Placeholder 2"/>
          <p:cNvSpPr>
            <a:spLocks noGrp="1"/>
          </p:cNvSpPr>
          <p:nvPr>
            <p:ph idx="1"/>
          </p:nvPr>
        </p:nvSpPr>
        <p:spPr>
          <a:xfrm>
            <a:off x="685800" y="1981200"/>
            <a:ext cx="7795707" cy="4343400"/>
          </a:xfrm>
        </p:spPr>
        <p:txBody>
          <a:bodyPr>
            <a:normAutofit/>
          </a:bodyPr>
          <a:lstStyle/>
          <a:p>
            <a:pPr marL="0" indent="0">
              <a:buNone/>
            </a:pPr>
            <a:endParaRPr lang="en-US" dirty="0" smtClean="0"/>
          </a:p>
          <a:p>
            <a:pPr marL="0" indent="0">
              <a:buNone/>
            </a:pPr>
            <a:r>
              <a:rPr lang="en-US" dirty="0"/>
              <a:t>Gifford Pinchot, US Chief </a:t>
            </a:r>
            <a:r>
              <a:rPr lang="en-US" dirty="0" smtClean="0"/>
              <a:t>Forester </a:t>
            </a:r>
            <a:endParaRPr lang="en-US" dirty="0"/>
          </a:p>
          <a:p>
            <a:pPr marL="68580" indent="0">
              <a:buNone/>
            </a:pPr>
            <a:r>
              <a:rPr lang="en-US" i="1" dirty="0"/>
              <a:t>The Fight for Conservation</a:t>
            </a:r>
            <a:endParaRPr lang="en-US" dirty="0"/>
          </a:p>
          <a:p>
            <a:pPr marL="0" indent="0">
              <a:buNone/>
            </a:pPr>
            <a:endParaRPr lang="en-US" dirty="0" smtClean="0"/>
          </a:p>
          <a:p>
            <a:pPr marL="0" indent="0">
              <a:buNone/>
            </a:pPr>
            <a:endParaRPr lang="en-US" dirty="0"/>
          </a:p>
          <a:p>
            <a:pPr lvl="1"/>
            <a:r>
              <a:rPr lang="en-US" dirty="0" smtClean="0"/>
              <a:t> 1910</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2957"/>
            <a:ext cx="1828800" cy="2505075"/>
          </a:xfrm>
          <a:prstGeom prst="rect">
            <a:avLst/>
          </a:prstGeom>
          <a:noFill/>
          <a:ln>
            <a:noFill/>
          </a:ln>
          <a:effectLst>
            <a:outerShdw blurRad="50800" dist="76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03452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Institutions matter:</a:t>
            </a:r>
          </a:p>
          <a:p>
            <a:pPr lvl="1"/>
            <a:r>
              <a:rPr lang="en-US" dirty="0" smtClean="0"/>
              <a:t>Property rights</a:t>
            </a:r>
          </a:p>
          <a:p>
            <a:pPr lvl="1"/>
            <a:r>
              <a:rPr lang="en-US" smtClean="0"/>
              <a:t>Controlled access </a:t>
            </a:r>
          </a:p>
          <a:p>
            <a:pPr lvl="1"/>
            <a:r>
              <a:rPr lang="en-US" smtClean="0"/>
              <a:t>Sovereign </a:t>
            </a:r>
            <a:r>
              <a:rPr lang="en-US" dirty="0" smtClean="0"/>
              <a:t>Risk</a:t>
            </a:r>
            <a:endParaRPr lang="en-US" dirty="0"/>
          </a:p>
        </p:txBody>
      </p:sp>
    </p:spTree>
    <p:extLst>
      <p:ext uri="{BB962C8B-B14F-4D97-AF65-F5344CB8AC3E}">
        <p14:creationId xmlns:p14="http://schemas.microsoft.com/office/powerpoint/2010/main" val="5484952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Sustainability and substitution: The “</a:t>
            </a:r>
            <a:r>
              <a:rPr lang="en-US" dirty="0" err="1" smtClean="0"/>
              <a:t>Hartwick</a:t>
            </a:r>
            <a:r>
              <a:rPr lang="en-US" dirty="0" smtClean="0"/>
              <a:t> Rule”</a:t>
            </a:r>
            <a:endParaRPr lang="en-US" dirty="0"/>
          </a:p>
        </p:txBody>
      </p:sp>
    </p:spTree>
    <p:extLst>
      <p:ext uri="{BB962C8B-B14F-4D97-AF65-F5344CB8AC3E}">
        <p14:creationId xmlns:p14="http://schemas.microsoft.com/office/powerpoint/2010/main" val="114378910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trick question</a:t>
            </a:r>
            <a:endParaRPr lang="en-CA" dirty="0"/>
          </a:p>
        </p:txBody>
      </p:sp>
      <p:sp>
        <p:nvSpPr>
          <p:cNvPr id="3" name="Content Placeholder 2"/>
          <p:cNvSpPr>
            <a:spLocks noGrp="1"/>
          </p:cNvSpPr>
          <p:nvPr>
            <p:ph idx="1"/>
          </p:nvPr>
        </p:nvSpPr>
        <p:spPr/>
        <p:txBody>
          <a:bodyPr>
            <a:normAutofit fontScale="70000" lnSpcReduction="20000"/>
          </a:bodyPr>
          <a:lstStyle/>
          <a:p>
            <a:r>
              <a:rPr lang="en-US" dirty="0"/>
              <a:t>Everything has been visited, everything known, everything exploited. Now pleasant estates obliterate the famous wilderness areas of the past. Plowed fields have replaced forests, domesticated animals have dispersed wildlife…There are as many cities as, in former years, there were dwellings…Everywhere there are buildings, everywhere people, everywhere communities, everywhere life…We weigh upon the world; its resources hardly suffice to support us. As our needs grow larger, so do our protests, that already nature does not sustain us</a:t>
            </a:r>
            <a:r>
              <a:rPr lang="en-US" dirty="0" smtClean="0"/>
              <a:t>.</a:t>
            </a:r>
          </a:p>
          <a:p>
            <a:endParaRPr lang="en-US" dirty="0"/>
          </a:p>
          <a:p>
            <a:pPr lvl="1"/>
            <a:r>
              <a:rPr lang="en-US" dirty="0" smtClean="0"/>
              <a:t>1906?</a:t>
            </a:r>
          </a:p>
          <a:p>
            <a:pPr lvl="1"/>
            <a:r>
              <a:rPr lang="en-US" dirty="0" smtClean="0"/>
              <a:t>1871?</a:t>
            </a:r>
          </a:p>
          <a:p>
            <a:pPr lvl="1"/>
            <a:r>
              <a:rPr lang="en-US" dirty="0" smtClean="0"/>
              <a:t>1418?</a:t>
            </a:r>
            <a:endParaRPr lang="en-CA" dirty="0"/>
          </a:p>
        </p:txBody>
      </p:sp>
    </p:spTree>
    <p:extLst>
      <p:ext uri="{BB962C8B-B14F-4D97-AF65-F5344CB8AC3E}">
        <p14:creationId xmlns:p14="http://schemas.microsoft.com/office/powerpoint/2010/main" val="818572130"/>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Tertullian</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200 AD</a:t>
            </a:r>
          </a:p>
          <a:p>
            <a:r>
              <a:rPr lang="en-CA" i="1" dirty="0" smtClean="0"/>
              <a:t>Treatise on the Soul</a:t>
            </a:r>
            <a:r>
              <a:rPr lang="en-CA" dirty="0" smtClean="0"/>
              <a:t> </a:t>
            </a:r>
            <a:r>
              <a:rPr lang="en-CA" dirty="0" err="1" smtClean="0"/>
              <a:t>ch.</a:t>
            </a:r>
            <a:r>
              <a:rPr lang="en-CA" dirty="0" smtClean="0"/>
              <a:t> 30</a:t>
            </a:r>
            <a:endParaRPr lang="en-CA" i="1" dirty="0"/>
          </a:p>
        </p:txBody>
      </p:sp>
    </p:spTree>
    <p:extLst>
      <p:ext uri="{BB962C8B-B14F-4D97-AF65-F5344CB8AC3E}">
        <p14:creationId xmlns:p14="http://schemas.microsoft.com/office/powerpoint/2010/main" val="94161543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We’re running out of food</a:t>
            </a:r>
            <a:endParaRPr lang="en-CA" dirty="0"/>
          </a:p>
        </p:txBody>
      </p:sp>
      <p:sp>
        <p:nvSpPr>
          <p:cNvPr id="3" name="Content Placeholder 2"/>
          <p:cNvSpPr>
            <a:spLocks noGrp="1"/>
          </p:cNvSpPr>
          <p:nvPr>
            <p:ph idx="1"/>
          </p:nvPr>
        </p:nvSpPr>
        <p:spPr/>
        <p:txBody>
          <a:bodyPr/>
          <a:lstStyle/>
          <a:p>
            <a:pPr marL="400050" lvl="1" indent="0">
              <a:buNone/>
            </a:pPr>
            <a:r>
              <a:rPr lang="en-US" sz="2000" dirty="0" smtClean="0">
                <a:latin typeface="Courier New" pitchFamily="49" charset="0"/>
                <a:cs typeface="Courier New" pitchFamily="49" charset="0"/>
              </a:rPr>
              <a:t>Spaceship Earth is now filled to capacity or beyond and is in danger of running out of food. And yet the people traveling first class are, without thinking, demolishing the ship’s already overstrained life-supporting systems.</a:t>
            </a:r>
          </a:p>
          <a:p>
            <a:pPr marL="400050" lvl="1" indent="0">
              <a:buNone/>
            </a:pPr>
            <a:endParaRPr lang="en-US" dirty="0"/>
          </a:p>
          <a:p>
            <a:pPr marL="400050" lvl="1" indent="0">
              <a:buNone/>
            </a:pPr>
            <a:r>
              <a:rPr lang="en-US" dirty="0" smtClean="0"/>
              <a:t>Paul and Anne Ehrlich, 1972</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6</a:t>
            </a:fld>
            <a:endParaRPr lang="en-US" altLang="en-US"/>
          </a:p>
        </p:txBody>
      </p:sp>
      <p:sp>
        <p:nvSpPr>
          <p:cNvPr id="5" name="Rectangle 4"/>
          <p:cNvSpPr/>
          <p:nvPr/>
        </p:nvSpPr>
        <p:spPr>
          <a:xfrm>
            <a:off x="353996" y="1340768"/>
            <a:ext cx="689612" cy="1569660"/>
          </a:xfrm>
          <a:prstGeom prst="rect">
            <a:avLst/>
          </a:prstGeom>
        </p:spPr>
        <p:txBody>
          <a:bodyPr wrap="none">
            <a:spAutoFit/>
          </a:bodyPr>
          <a:lstStyle/>
          <a:p>
            <a:r>
              <a:rPr lang="en-CA" sz="9600" dirty="0" smtClean="0">
                <a:solidFill>
                  <a:schemeClr val="bg1">
                    <a:lumMod val="50000"/>
                  </a:schemeClr>
                </a:solidFill>
                <a:latin typeface="Georgia" pitchFamily="18" charset="0"/>
              </a:rPr>
              <a:t>“</a:t>
            </a:r>
            <a:endParaRPr lang="en-CA" sz="9600" dirty="0">
              <a:solidFill>
                <a:schemeClr val="bg1">
                  <a:lumMod val="50000"/>
                </a:schemeClr>
              </a:solidFill>
              <a:latin typeface="Georgia" pitchFamily="18" charset="0"/>
            </a:endParaRPr>
          </a:p>
        </p:txBody>
      </p:sp>
      <p:pic>
        <p:nvPicPr>
          <p:cNvPr id="1085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410688"/>
            <a:ext cx="2344004" cy="3193467"/>
          </a:xfrm>
          <a:prstGeom prst="rect">
            <a:avLst/>
          </a:prstGeom>
          <a:noFill/>
          <a:ln>
            <a:noFill/>
          </a:ln>
          <a:effectLst>
            <a:outerShdw blurRad="50800" dist="635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583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8546"/>
                                        </p:tgtEl>
                                        <p:attrNameLst>
                                          <p:attrName>style.visibility</p:attrName>
                                        </p:attrNameLst>
                                      </p:cBhvr>
                                      <p:to>
                                        <p:strVal val="visible"/>
                                      </p:to>
                                    </p:set>
                                    <p:animEffect transition="in" filter="randombar(horizontal)">
                                      <p:cBhvr>
                                        <p:cTn id="21"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We’re at the limits of the Earth</a:t>
            </a:r>
            <a:endParaRPr lang="en-CA" dirty="0"/>
          </a:p>
        </p:txBody>
      </p:sp>
      <p:sp>
        <p:nvSpPr>
          <p:cNvPr id="3" name="Content Placeholder 2"/>
          <p:cNvSpPr>
            <a:spLocks noGrp="1"/>
          </p:cNvSpPr>
          <p:nvPr>
            <p:ph idx="1"/>
          </p:nvPr>
        </p:nvSpPr>
        <p:spPr/>
        <p:txBody>
          <a:bodyPr/>
          <a:lstStyle/>
          <a:p>
            <a:pPr marL="400050" lvl="1" indent="0">
              <a:buNone/>
            </a:pPr>
            <a:endParaRPr lang="en-US" sz="2000" dirty="0" smtClean="0">
              <a:latin typeface="Courier New" pitchFamily="49" charset="0"/>
              <a:cs typeface="Courier New" pitchFamily="49" charset="0"/>
            </a:endParaRPr>
          </a:p>
          <a:p>
            <a:pPr marL="400050" lvl="1" indent="0">
              <a:buNone/>
            </a:pPr>
            <a:r>
              <a:rPr lang="en-US" sz="2000" dirty="0" smtClean="0">
                <a:latin typeface="Courier New" pitchFamily="49" charset="0"/>
                <a:cs typeface="Courier New" pitchFamily="49" charset="0"/>
              </a:rPr>
              <a:t>Now as we look, we can see the limits of the earth…If we are blind to this law, or delude ourselves into minimizing its power, of one thing we can be assured—the human race will enter into days of increasing trouble, conflict and darkness.</a:t>
            </a:r>
          </a:p>
          <a:p>
            <a:pPr marL="400050" lvl="1" indent="0">
              <a:buNone/>
            </a:pPr>
            <a:endParaRPr lang="en-US" sz="2000" dirty="0">
              <a:latin typeface="Courier New" pitchFamily="49" charset="0"/>
              <a:cs typeface="Courier New" pitchFamily="49" charset="0"/>
            </a:endParaRPr>
          </a:p>
          <a:p>
            <a:pPr marL="400050" lvl="1" indent="0">
              <a:buNone/>
            </a:pPr>
            <a:r>
              <a:rPr lang="en-US" dirty="0" smtClean="0"/>
              <a:t>Henry Fairfield Osborne, 1953</a:t>
            </a:r>
          </a:p>
          <a:p>
            <a:pPr marL="400050" lvl="1" indent="0">
              <a:buNone/>
            </a:pPr>
            <a:endParaRPr lang="en-CA" sz="2000" dirty="0">
              <a:latin typeface="+mj-lt"/>
              <a:cs typeface="Courier New" pitchFamily="49" charset="0"/>
            </a:endParaRPr>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7</a:t>
            </a:fld>
            <a:endParaRPr lang="en-US" altLang="en-US"/>
          </a:p>
        </p:txBody>
      </p:sp>
      <p:sp>
        <p:nvSpPr>
          <p:cNvPr id="5" name="Rectangle 4"/>
          <p:cNvSpPr/>
          <p:nvPr/>
        </p:nvSpPr>
        <p:spPr>
          <a:xfrm>
            <a:off x="426004" y="1715324"/>
            <a:ext cx="689612" cy="1569660"/>
          </a:xfrm>
          <a:prstGeom prst="rect">
            <a:avLst/>
          </a:prstGeom>
        </p:spPr>
        <p:txBody>
          <a:bodyPr wrap="none">
            <a:spAutoFit/>
          </a:bodyPr>
          <a:lstStyle/>
          <a:p>
            <a:r>
              <a:rPr lang="en-CA" sz="9600" dirty="0" smtClean="0">
                <a:solidFill>
                  <a:schemeClr val="bg1">
                    <a:lumMod val="50000"/>
                  </a:schemeClr>
                </a:solidFill>
                <a:latin typeface="Georgia" pitchFamily="18" charset="0"/>
              </a:rPr>
              <a:t>“</a:t>
            </a:r>
            <a:endParaRPr lang="en-CA" sz="9600" dirty="0">
              <a:solidFill>
                <a:schemeClr val="bg1">
                  <a:lumMod val="50000"/>
                </a:schemeClr>
              </a:solidFill>
              <a:latin typeface="Georgia" pitchFamily="18" charset="0"/>
            </a:endParaRPr>
          </a:p>
        </p:txBody>
      </p:sp>
      <p:pic>
        <p:nvPicPr>
          <p:cNvPr id="1095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933056"/>
            <a:ext cx="2960320" cy="2276872"/>
          </a:xfrm>
          <a:prstGeom prst="rect">
            <a:avLst/>
          </a:prstGeom>
          <a:noFill/>
          <a:ln>
            <a:noFill/>
          </a:ln>
          <a:effectLst>
            <a:outerShdw blurRad="50800" dist="76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4947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9570"/>
                                        </p:tgtEl>
                                        <p:attrNameLst>
                                          <p:attrName>style.visibility</p:attrName>
                                        </p:attrNameLst>
                                      </p:cBhvr>
                                      <p:to>
                                        <p:strVal val="visible"/>
                                      </p:to>
                                    </p:set>
                                    <p:animEffect transition="in" filter="randombar(horizontal)">
                                      <p:cBhvr>
                                        <p:cTn id="21"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Modern Malthusianism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Every 10 years or so we hear grave warnings that we are facing ruin due to exhausted supplies of resources and/or ecological ruin</a:t>
            </a:r>
          </a:p>
          <a:p>
            <a:endParaRPr lang="en-US" dirty="0"/>
          </a:p>
          <a:p>
            <a:r>
              <a:rPr lang="en-US" dirty="0" smtClean="0"/>
              <a:t>Why don’t we run out of resources?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390650" cy="1771650"/>
          </a:xfrm>
          <a:prstGeom prst="rect">
            <a:avLst/>
          </a:prstGeom>
          <a:noFill/>
          <a:ln>
            <a:noFill/>
          </a:ln>
          <a:effectLst>
            <a:outerShdw blurRad="50800" dist="889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74750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Resource Management</a:t>
            </a:r>
            <a:endParaRPr lang="en-US" dirty="0"/>
          </a:p>
        </p:txBody>
      </p:sp>
      <p:sp>
        <p:nvSpPr>
          <p:cNvPr id="3" name="Content Placeholder 2"/>
          <p:cNvSpPr>
            <a:spLocks noGrp="1"/>
          </p:cNvSpPr>
          <p:nvPr>
            <p:ph idx="1"/>
          </p:nvPr>
        </p:nvSpPr>
        <p:spPr/>
        <p:txBody>
          <a:bodyPr/>
          <a:lstStyle/>
          <a:p>
            <a:r>
              <a:rPr lang="en-US" dirty="0" smtClean="0"/>
              <a:t>Non-renewable resources</a:t>
            </a:r>
          </a:p>
          <a:p>
            <a:pPr lvl="1"/>
            <a:r>
              <a:rPr lang="en-US" dirty="0" err="1" smtClean="0"/>
              <a:t>Hotelling</a:t>
            </a:r>
            <a:r>
              <a:rPr lang="en-US" dirty="0" smtClean="0"/>
              <a:t> rule</a:t>
            </a:r>
          </a:p>
          <a:p>
            <a:pPr lvl="1"/>
            <a:endParaRPr lang="en-US" dirty="0" smtClean="0"/>
          </a:p>
          <a:p>
            <a:r>
              <a:rPr lang="en-US" dirty="0" smtClean="0"/>
              <a:t>Renewable resources</a:t>
            </a:r>
          </a:p>
          <a:p>
            <a:pPr lvl="1"/>
            <a:r>
              <a:rPr lang="en-US" dirty="0" smtClean="0"/>
              <a:t>Forests: </a:t>
            </a:r>
            <a:r>
              <a:rPr lang="en-US" dirty="0" err="1" smtClean="0"/>
              <a:t>Faustmann</a:t>
            </a:r>
            <a:r>
              <a:rPr lang="en-US" dirty="0" smtClean="0"/>
              <a:t> rule</a:t>
            </a:r>
            <a:endParaRPr lang="en-US" dirty="0"/>
          </a:p>
        </p:txBody>
      </p:sp>
    </p:spTree>
    <p:extLst>
      <p:ext uri="{BB962C8B-B14F-4D97-AF65-F5344CB8AC3E}">
        <p14:creationId xmlns:p14="http://schemas.microsoft.com/office/powerpoint/2010/main" val="6739261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1196</Words>
  <Application>Microsoft Office PowerPoint</Application>
  <PresentationFormat>On-screen Show (4:3)</PresentationFormat>
  <Paragraphs>177</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ECON*2100 Week 3 – Lecture 1</vt:lpstr>
      <vt:lpstr>Resource Scarcity: A trick question</vt:lpstr>
      <vt:lpstr>Resource Scarcity: A trick question</vt:lpstr>
      <vt:lpstr>Another trick question</vt:lpstr>
      <vt:lpstr>Tertullian</vt:lpstr>
      <vt:lpstr>We’re running out of food</vt:lpstr>
      <vt:lpstr>We’re at the limits of the Earth</vt:lpstr>
      <vt:lpstr>Modern Malthusianism</vt:lpstr>
      <vt:lpstr>Principles of Resource Management</vt:lpstr>
      <vt:lpstr>Ideas in common</vt:lpstr>
      <vt:lpstr>When to extract resource?</vt:lpstr>
      <vt:lpstr>Hotelling rule (mining)</vt:lpstr>
      <vt:lpstr>Faustmann Rule (forestry)</vt:lpstr>
      <vt:lpstr>“Proving Up” Reserves</vt:lpstr>
      <vt:lpstr>“Proving Up” Reserves</vt:lpstr>
      <vt:lpstr>World Proved Oil Reserves</vt:lpstr>
      <vt:lpstr>Suppose we are running short</vt:lpstr>
      <vt:lpstr>Suppose we are running short</vt:lpstr>
      <vt:lpstr>Institutions Matter</vt:lpstr>
      <vt:lpstr>Property rights</vt:lpstr>
      <vt:lpstr>Property rights</vt:lpstr>
      <vt:lpstr>Property rights</vt:lpstr>
      <vt:lpstr>“The Tragedy of the Commons”</vt:lpstr>
      <vt:lpstr>“The Tragedy of the Commons”</vt:lpstr>
      <vt:lpstr>“The Tragedy of the Commons”</vt:lpstr>
      <vt:lpstr>Access Control</vt:lpstr>
      <vt:lpstr>Access Control</vt:lpstr>
      <vt:lpstr>Stable planning climate</vt:lpstr>
      <vt:lpstr>Summary</vt:lpstr>
      <vt:lpstr>Summary</vt:lpstr>
      <vt:lpstr>Next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ECON*2100 Week 3 – Lecture 1</dc:title>
  <dc:creator>r</dc:creator>
  <cp:lastModifiedBy>Windows User</cp:lastModifiedBy>
  <cp:revision>66</cp:revision>
  <dcterms:created xsi:type="dcterms:W3CDTF">2006-08-16T00:00:00Z</dcterms:created>
  <dcterms:modified xsi:type="dcterms:W3CDTF">2015-10-05T12:21:22Z</dcterms:modified>
</cp:coreProperties>
</file>