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6" r:id="rId3"/>
    <p:sldId id="307" r:id="rId4"/>
    <p:sldId id="331" r:id="rId5"/>
    <p:sldId id="312" r:id="rId6"/>
    <p:sldId id="313" r:id="rId7"/>
    <p:sldId id="314" r:id="rId8"/>
    <p:sldId id="315" r:id="rId9"/>
    <p:sldId id="316" r:id="rId10"/>
    <p:sldId id="332" r:id="rId11"/>
    <p:sldId id="341" r:id="rId12"/>
    <p:sldId id="333" r:id="rId13"/>
    <p:sldId id="317" r:id="rId14"/>
    <p:sldId id="330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57" r:id="rId23"/>
    <p:sldId id="319" r:id="rId24"/>
    <p:sldId id="302" r:id="rId25"/>
    <p:sldId id="303" r:id="rId26"/>
    <p:sldId id="304" r:id="rId27"/>
    <p:sldId id="305" r:id="rId28"/>
    <p:sldId id="258" r:id="rId29"/>
    <p:sldId id="259" r:id="rId30"/>
    <p:sldId id="325" r:id="rId31"/>
    <p:sldId id="261" r:id="rId32"/>
    <p:sldId id="263" r:id="rId33"/>
    <p:sldId id="293" r:id="rId34"/>
    <p:sldId id="294" r:id="rId35"/>
    <p:sldId id="295" r:id="rId36"/>
    <p:sldId id="296" r:id="rId37"/>
    <p:sldId id="265" r:id="rId38"/>
    <p:sldId id="272" r:id="rId39"/>
    <p:sldId id="270" r:id="rId40"/>
    <p:sldId id="271" r:id="rId41"/>
    <p:sldId id="273" r:id="rId42"/>
    <p:sldId id="274" r:id="rId43"/>
    <p:sldId id="275" r:id="rId44"/>
    <p:sldId id="276" r:id="rId45"/>
    <p:sldId id="277" r:id="rId46"/>
    <p:sldId id="342" r:id="rId47"/>
    <p:sldId id="297" r:id="rId48"/>
    <p:sldId id="298" r:id="rId49"/>
    <p:sldId id="322" r:id="rId50"/>
    <p:sldId id="327" r:id="rId51"/>
    <p:sldId id="328" r:id="rId52"/>
    <p:sldId id="326" r:id="rId53"/>
  </p:sldIdLst>
  <p:sldSz cx="9144000" cy="6858000" type="screen4x3"/>
  <p:notesSz cx="6645275" cy="9777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44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06B90AD-B74D-4592-A287-40DF948A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BCE571-D013-4B84-92E7-BB04C39E0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36914-F73A-4CC1-913A-D8B3C62E4E93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937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C2C07F-BD3A-45DE-8F5E-959DDA61B9E8}" type="slidenum">
              <a:rPr lang="en-US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98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7E9F71-B19A-462A-97E3-2E1B4BA0D3A2}" type="slidenum">
              <a:rPr lang="en-US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688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25035B-0E35-4992-951B-EBFF242FBAF1}" type="slidenum">
              <a:rPr lang="en-US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5523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06E17D-96D5-4206-9D13-6EF7BF663373}" type="slidenum">
              <a:rPr lang="en-US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227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4931F9-BE99-4CA1-8E33-3A0AEF6349BD}" type="slidenum">
              <a:rPr lang="en-US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140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97A1AC-E2CD-4E2C-BBE8-38B0B3C9F378}" type="slidenum">
              <a:rPr lang="en-US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9843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9AA4E3-D4E8-4BA9-AEAA-2EC18A95B6BD}" type="slidenum">
              <a:rPr lang="en-US">
                <a:latin typeface="Times New Roman" pitchFamily="18" charset="0"/>
              </a:rPr>
              <a:pPr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Source: US EPA, http://www.epa.gov/oar/aqtrnd98/appenda.pdf</a:t>
            </a:r>
          </a:p>
        </p:txBody>
      </p:sp>
    </p:spTree>
    <p:extLst>
      <p:ext uri="{BB962C8B-B14F-4D97-AF65-F5344CB8AC3E}">
        <p14:creationId xmlns:p14="http://schemas.microsoft.com/office/powerpoint/2010/main" val="306362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E082FA-84C5-4C11-B4BA-4256B78CA295}" type="slidenum">
              <a:rPr lang="en-US">
                <a:latin typeface="Times New Roman" pitchFamily="18" charset="0"/>
              </a:rPr>
              <a:pPr/>
              <a:t>39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 for this and next slide</a:t>
            </a:r>
          </a:p>
          <a:p>
            <a:r>
              <a:rPr lang="en-US" smtClean="0"/>
              <a:t>Pollution: http://www.epa.gov/oar/aqtrnd98/appenda.pdf</a:t>
            </a:r>
          </a:p>
          <a:p>
            <a:r>
              <a:rPr lang="en-US" smtClean="0"/>
              <a:t>GDP per capita http://www.economagic.com/em-cgi/data.exe/beanat/t102101:q2a+a </a:t>
            </a:r>
          </a:p>
        </p:txBody>
      </p:sp>
    </p:spTree>
    <p:extLst>
      <p:ext uri="{BB962C8B-B14F-4D97-AF65-F5344CB8AC3E}">
        <p14:creationId xmlns:p14="http://schemas.microsoft.com/office/powerpoint/2010/main" val="362240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7C4F7-0C70-4570-8EA8-7A3F256E851E}" type="slidenum">
              <a:rPr lang="en-US">
                <a:latin typeface="Times New Roman" pitchFamily="18" charset="0"/>
              </a:rPr>
              <a:pPr/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986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A89F89-9D50-43B5-B0FF-C3B8A617A85B}" type="slidenum">
              <a:rPr lang="en-US">
                <a:latin typeface="Times New Roman" pitchFamily="18" charset="0"/>
              </a:rPr>
              <a:pPr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Sources: World Bank, World Development Indicators (water pollution); Penn World Tables (GDP per capita)</a:t>
            </a:r>
          </a:p>
        </p:txBody>
      </p:sp>
    </p:spTree>
    <p:extLst>
      <p:ext uri="{BB962C8B-B14F-4D97-AF65-F5344CB8AC3E}">
        <p14:creationId xmlns:p14="http://schemas.microsoft.com/office/powerpoint/2010/main" val="327198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DAA5C8-8EC6-4F9F-ACD7-D20CAE714F40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9674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03A488-2B4D-462F-BC74-5ABDCA654E07}" type="slidenum">
              <a:rPr lang="en-US">
                <a:latin typeface="Times New Roman" pitchFamily="18" charset="0"/>
              </a:rPr>
              <a:pPr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 for this and next slide: Canada Centre for Inland Waters, Burlington</a:t>
            </a:r>
          </a:p>
        </p:txBody>
      </p:sp>
    </p:spTree>
    <p:extLst>
      <p:ext uri="{BB962C8B-B14F-4D97-AF65-F5344CB8AC3E}">
        <p14:creationId xmlns:p14="http://schemas.microsoft.com/office/powerpoint/2010/main" val="1154903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2BF301-2156-44D7-B641-FC48E81408D7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00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637231-05AF-4618-8CA1-38A006E6D01E}" type="slidenum">
              <a:rPr lang="en-US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https://www.esrl.noaa.gov/csd/assessments/ozone/2014/summary/ch2.html 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001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58B32D-3683-4B76-9495-A8B10F19C06E}" type="slidenum">
              <a:rPr lang="en-US">
                <a:latin typeface="Times New Roman" pitchFamily="18" charset="0"/>
              </a:rPr>
              <a:pPr/>
              <a:t>45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352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http://cdiac.ornl.gov/trends/emis/glo_2014.html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CE571-D013-4B84-92E7-BB04C39E008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2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http://cdiac.ornl.gov/trends/emis/glo_2014.html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CE571-D013-4B84-92E7-BB04C39E008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9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http://www.climate4you.com/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CE571-D013-4B84-92E7-BB04C39E008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5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Black line http://www.metoffice.gov.uk/hadobs/hadcrut4/data/current/time_series/HadCRUT.4.5.0.0.monthly_ns_avg.txt</a:t>
            </a:r>
          </a:p>
          <a:p>
            <a:r>
              <a:rPr lang="en-CA" dirty="0" smtClean="0"/>
              <a:t>CMIP5</a:t>
            </a:r>
            <a:r>
              <a:rPr lang="en-CA" baseline="0" dirty="0" smtClean="0"/>
              <a:t> lines https://climexp.knmi.nl/start.cgi?id=someone@somewhere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CE571-D013-4B84-92E7-BB04C39E008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9CE3D-A9A5-42E0-BEAD-F568E2DC698C}" type="slidenum">
              <a:rPr lang="en-US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96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16970E-5397-4E2D-B8AF-655C86174FAE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Sources for this and next 2 slides: </a:t>
            </a:r>
          </a:p>
          <a:p>
            <a:r>
              <a:rPr lang="en-US" smtClean="0"/>
              <a:t>Pollution data from World Bank Pollution Data: http://www.worldbank.org/wdi; </a:t>
            </a:r>
          </a:p>
          <a:p>
            <a:r>
              <a:rPr lang="en-US" smtClean="0"/>
              <a:t>Pollution measures for 1995 except Johannesberg, Santiago, New York, Los Angeles: TSP measures for 1994, taken from survey in "Air Quality in Ontario 1995“ from Ontario Ministry of Environment; Background information is available in the 1998 World Development Indicators, p.162. </a:t>
            </a:r>
          </a:p>
          <a:p>
            <a:r>
              <a:rPr lang="en-US" smtClean="0"/>
              <a:t>Income Per Capita as of 1995: from Penn World Tables, http://datacentre2.chass.utoronto.ca/cgi-bin/pwt/getrank?b=1989&amp;s=RGDPT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09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7EC0A7-31D1-4598-B0BE-C40ED258E240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Sources: See slide 12</a:t>
            </a:r>
          </a:p>
        </p:txBody>
      </p:sp>
    </p:spTree>
    <p:extLst>
      <p:ext uri="{BB962C8B-B14F-4D97-AF65-F5344CB8AC3E}">
        <p14:creationId xmlns:p14="http://schemas.microsoft.com/office/powerpoint/2010/main" val="58802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86CBB-5CFE-4568-AD92-5BFD91E69FD2}" type="slidenum">
              <a:rPr lang="en-US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Sources: see slide 12</a:t>
            </a:r>
          </a:p>
        </p:txBody>
      </p:sp>
    </p:spTree>
    <p:extLst>
      <p:ext uri="{BB962C8B-B14F-4D97-AF65-F5344CB8AC3E}">
        <p14:creationId xmlns:p14="http://schemas.microsoft.com/office/powerpoint/2010/main" val="40691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6E1797-CEDE-4F33-9C59-C60680C5A60E}" type="slidenum">
              <a:rPr lang="en-US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844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BAAAA-B5D2-4B25-B789-AD1F5FE7663D}" type="slidenum">
              <a:rPr lang="en-US">
                <a:latin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440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8E56FC-1D57-4C1F-8CCD-0B0A4F429B08}" type="slidenum">
              <a:rPr lang="en-US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07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E6056-8FE1-402E-9F17-9A6CBE327D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37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4EE4C-01E0-42DA-A28D-E243F29C81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58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A8811-688E-4435-98DD-EE1B336036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10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13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AC73-51B6-4C7C-AC91-DFABF2948A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4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D27B0-7A3D-4CFF-9B49-8B2CA2BF0D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88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9D6B-4778-412C-BD6F-F4EFBD7589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4D292-55D3-4611-AB17-4C43CDE02A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3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1CE63-78CF-41EB-9D85-2974B9BAEE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EBEFB-CCBF-4594-890E-BA6F0CFBD6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6CD8-0118-45A6-AA6F-03DF265C22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2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rossmckitrick.com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5D85F4-B836-426C-A571-24D455E1D7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2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 smtClean="0"/>
              <a:t>ECON*2100</a:t>
            </a:r>
            <a:br>
              <a:rPr lang="en-CA" sz="4000" dirty="0" smtClean="0"/>
            </a:br>
            <a:r>
              <a:rPr lang="en-CA" sz="4000" dirty="0" smtClean="0"/>
              <a:t>Week 1 – Lecture 3</a:t>
            </a:r>
            <a:endParaRPr lang="en-US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Economic Growth and the Environment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special: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Humans are not part of nature, and their well-being is of primary concern </a:t>
            </a:r>
          </a:p>
          <a:p>
            <a:pPr lvl="1"/>
            <a:r>
              <a:rPr lang="en-US" dirty="0" smtClean="0"/>
              <a:t>The natural world matters insofar as it matters to people</a:t>
            </a:r>
          </a:p>
          <a:p>
            <a:pPr lvl="1"/>
            <a:r>
              <a:rPr lang="en-US" dirty="0" smtClean="0"/>
              <a:t>Humans can harm nature and can harm one another by changing nature in deleterious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2451"/>
            <a:ext cx="3105150" cy="14763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Something special: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“Man is the measure of all things”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Protagoras (~450 BCE)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i.e. whether a thing has value, and what value it has, is a judgment by individual humans, it is not inherent in the thing itself or determined by a universal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99330" name="Picture 2" descr="http://www.greatthoughtstreasury.com/sites/default/files/600full-protagoras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16832"/>
            <a:ext cx="1905000" cy="2162176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51490"/>
          </a:xfrm>
        </p:spPr>
        <p:txBody>
          <a:bodyPr>
            <a:normAutofit/>
          </a:bodyPr>
          <a:lstStyle/>
          <a:p>
            <a:r>
              <a:rPr lang="en-US" dirty="0" smtClean="0"/>
              <a:t>Aberration: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Humans are not part of nature, and they matter less than nature</a:t>
            </a:r>
          </a:p>
          <a:p>
            <a:pPr lvl="1"/>
            <a:r>
              <a:rPr lang="en-US" dirty="0" smtClean="0"/>
              <a:t>The natural world has intrinsic value that is maximized when human activity is minimal or absent</a:t>
            </a:r>
          </a:p>
          <a:p>
            <a:pPr lvl="1"/>
            <a:r>
              <a:rPr lang="en-US" dirty="0" smtClean="0"/>
              <a:t>Humans harm nature by everything they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18" y="1327725"/>
            <a:ext cx="2326028" cy="1741236"/>
          </a:xfrm>
          <a:prstGeom prst="rect">
            <a:avLst/>
          </a:prstGeom>
          <a:noFill/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61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Is environmentalism anti-human?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en-CA" dirty="0" smtClean="0"/>
              <a:t>The latter view can lead to radically inhumane opinions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04452" name="Picture 4" descr="http://theprogressivecontrarian.com/wp/wp-content/uploads/2013/03/greenpeace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0728"/>
            <a:ext cx="3349636" cy="26358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2132856"/>
            <a:ext cx="4395314" cy="381414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9721"/>
            <a:ext cx="6742802" cy="5466594"/>
          </a:xfrm>
          <a:prstGeom prst="rect">
            <a:avLst/>
          </a:prstGeom>
          <a:noFill/>
          <a:ln>
            <a:noFill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Human welfare is the criterion for valuing things</a:t>
            </a:r>
          </a:p>
          <a:p>
            <a:r>
              <a:rPr lang="en-CA" dirty="0" smtClean="0"/>
              <a:t>Air quality, water quality, forest space, etc., all matter because they are valuable to people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99330" name="Picture 2" descr="http://www.smokescreendesign.com/images/Man-Leonardo-da-Vin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869232" cy="1855488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68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Energy Connection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Economic growth and air pollution are linked through the harnessing of energy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Energy requires a mechanism to turn it into usable </a:t>
            </a:r>
            <a:r>
              <a:rPr lang="en-CA" i="1" dirty="0" smtClean="0"/>
              <a:t>power</a:t>
            </a:r>
            <a:r>
              <a:rPr lang="en-CA" dirty="0" smtClean="0"/>
              <a:t> </a:t>
            </a:r>
          </a:p>
          <a:p>
            <a:endParaRPr lang="en-CA" dirty="0" smtClean="0"/>
          </a:p>
          <a:p>
            <a:r>
              <a:rPr lang="en-CA" dirty="0" smtClean="0"/>
              <a:t>Economic history closely follows development of mechanisms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6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 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Human and animal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99334" name="Picture 6" descr="Image result for european farms med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3080096" cy="29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0" name="Picture 2" descr="Image result for subsistence agri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367535" cy="26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Image result for subsistence agri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2021"/>
            <a:ext cx="5810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 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Wind, water and sun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00354" name="Picture 2" descr="Image result for dutch windmi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0928"/>
            <a:ext cx="3706273" cy="30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Image result for sailing sh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36" y="3863309"/>
            <a:ext cx="43780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Image result for grape vines anci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76" y="3183975"/>
            <a:ext cx="5435166" cy="30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 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Modern world arose from finding and learning to use fossil fuels (as well as hydro and nuclear energy)</a:t>
            </a:r>
          </a:p>
          <a:p>
            <a:r>
              <a:rPr lang="en-CA" dirty="0" smtClean="0"/>
              <a:t>Concentrated energy and efficient mechanisms</a:t>
            </a:r>
          </a:p>
          <a:p>
            <a:r>
              <a:rPr lang="en-CA" dirty="0" smtClean="0"/>
              <a:t>Power output rose by spectacular amounts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5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 mechanisms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01378" name="Picture 2" descr="Image result for trac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888432" cy="25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Image result for auto 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82666" cy="29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Image result for airpla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85048"/>
            <a:ext cx="4328962" cy="24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Image result for air condition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6611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 descr="Image result for concrete pipe tru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89" y="3703421"/>
            <a:ext cx="4823247" cy="27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Try to strike this term from your vocabulary: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 algn="ctr">
              <a:buNone/>
            </a:pPr>
            <a:r>
              <a:rPr lang="en-CA" sz="5400" dirty="0" smtClean="0"/>
              <a:t>The Environment</a:t>
            </a:r>
            <a:endParaRPr lang="en-CA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Combustion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Fuel-powered processes rely on combustion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Reaction of H+C+O</a:t>
            </a:r>
            <a:r>
              <a:rPr lang="en-CA" baseline="-25000" dirty="0" smtClean="0"/>
              <a:t>2</a:t>
            </a:r>
            <a:r>
              <a:rPr lang="en-CA" dirty="0" smtClean="0"/>
              <a:t> </a:t>
            </a:r>
            <a:r>
              <a:rPr lang="en-CA" dirty="0" smtClean="0">
                <a:sym typeface="Wingdings" panose="05000000000000000000" pitchFamily="2" charset="2"/>
              </a:rPr>
              <a:t> CO</a:t>
            </a:r>
            <a:r>
              <a:rPr lang="en-CA" baseline="-25000" dirty="0" smtClean="0">
                <a:sym typeface="Wingdings" panose="05000000000000000000" pitchFamily="2" charset="2"/>
              </a:rPr>
              <a:t>2</a:t>
            </a:r>
            <a:r>
              <a:rPr lang="en-CA" dirty="0" smtClean="0">
                <a:sym typeface="Wingdings" panose="05000000000000000000" pitchFamily="2" charset="2"/>
              </a:rPr>
              <a:t> + H</a:t>
            </a:r>
            <a:r>
              <a:rPr lang="en-CA" baseline="-25000" dirty="0" smtClean="0">
                <a:sym typeface="Wingdings" panose="05000000000000000000" pitchFamily="2" charset="2"/>
              </a:rPr>
              <a:t>2</a:t>
            </a:r>
            <a:r>
              <a:rPr lang="en-CA" dirty="0" smtClean="0">
                <a:sym typeface="Wingdings" panose="05000000000000000000" pitchFamily="2" charset="2"/>
              </a:rPr>
              <a:t>O + heat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102404" name="Picture 4" descr="Image result for coal plant boiler fl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4009628" cy="24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Combustion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Air pollution arises from by-products:</a:t>
            </a:r>
          </a:p>
          <a:p>
            <a:pPr lvl="1"/>
            <a:r>
              <a:rPr lang="en-CA" dirty="0" smtClean="0"/>
              <a:t>Use of air (rather than oxygen) </a:t>
            </a:r>
          </a:p>
          <a:p>
            <a:pPr lvl="1"/>
            <a:r>
              <a:rPr lang="en-CA" dirty="0" smtClean="0"/>
              <a:t>Impurities in the fuel</a:t>
            </a:r>
          </a:p>
          <a:p>
            <a:pPr lvl="1"/>
            <a:r>
              <a:rPr lang="en-CA" dirty="0" smtClean="0"/>
              <a:t>Incomplete combustion</a:t>
            </a:r>
          </a:p>
          <a:p>
            <a:pPr lvl="1"/>
            <a:r>
              <a:rPr lang="en-CA" dirty="0" smtClean="0"/>
              <a:t>CO</a:t>
            </a:r>
            <a:r>
              <a:rPr lang="en-CA" baseline="-25000" dirty="0" smtClean="0"/>
              <a:t>2</a:t>
            </a:r>
            <a:r>
              <a:rPr lang="en-CA" dirty="0" smtClean="0"/>
              <a:t>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Air Pollution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 Level Ozone (O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Nitrogen Oxides (NOx)</a:t>
            </a:r>
          </a:p>
          <a:p>
            <a:pPr eaLnBrk="1" hangingPunct="1"/>
            <a:r>
              <a:rPr lang="en-US" smtClean="0"/>
              <a:t>Particulate Matter (PM, TSP)</a:t>
            </a:r>
          </a:p>
          <a:p>
            <a:pPr eaLnBrk="1" hangingPunct="1"/>
            <a:r>
              <a:rPr lang="en-US" smtClean="0"/>
              <a:t>Sulphur Oxides (SOx)</a:t>
            </a:r>
          </a:p>
          <a:p>
            <a:pPr eaLnBrk="1" hangingPunct="1"/>
            <a:r>
              <a:rPr lang="en-US" smtClean="0"/>
              <a:t>Volatile Organic Compounds (VOCs)</a:t>
            </a:r>
          </a:p>
          <a:p>
            <a:pPr eaLnBrk="1" hangingPunct="1"/>
            <a:r>
              <a:rPr lang="en-US" smtClean="0"/>
              <a:t>Carbon Monoxide (CO)</a:t>
            </a:r>
          </a:p>
        </p:txBody>
      </p:sp>
      <p:sp>
        <p:nvSpPr>
          <p:cNvPr id="41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E30378-25CA-49BD-9C9E-F8C17501317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 Pollution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result from emissions:</a:t>
            </a:r>
          </a:p>
          <a:p>
            <a:pPr lvl="1"/>
            <a:r>
              <a:rPr lang="en-CA" dirty="0" err="1" smtClean="0"/>
              <a:t>SOx</a:t>
            </a:r>
            <a:r>
              <a:rPr lang="en-CA" dirty="0" smtClean="0"/>
              <a:t>, </a:t>
            </a:r>
            <a:r>
              <a:rPr lang="en-CA" dirty="0" err="1" smtClean="0"/>
              <a:t>NOx</a:t>
            </a:r>
            <a:r>
              <a:rPr lang="en-CA" dirty="0" smtClean="0"/>
              <a:t>, particulates, VOCs, CO</a:t>
            </a:r>
          </a:p>
          <a:p>
            <a:pPr lvl="1"/>
            <a:endParaRPr lang="en-CA" dirty="0"/>
          </a:p>
          <a:p>
            <a:r>
              <a:rPr lang="en-CA" dirty="0" smtClean="0"/>
              <a:t>Some formed by secondary processes</a:t>
            </a:r>
          </a:p>
          <a:p>
            <a:pPr lvl="1"/>
            <a:r>
              <a:rPr lang="en-CA" dirty="0" smtClean="0"/>
              <a:t>PM2.5, O</a:t>
            </a:r>
            <a:r>
              <a:rPr lang="en-CA" baseline="-25000" dirty="0" smtClean="0"/>
              <a:t>3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These imply very different control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vs Income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it like this?</a:t>
            </a:r>
          </a:p>
          <a:p>
            <a:pPr eaLnBrk="1" hangingPunct="1"/>
            <a:endParaRPr lang="en-US" smtClean="0"/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5D080D-E23E-4BB3-94EE-20104B24745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979613" y="2420938"/>
          <a:ext cx="5527675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" name="Worksheet" r:id="rId4" imgW="5486942" imgH="3581926" progId="Excel.Sheet.8">
                  <p:embed/>
                </p:oleObj>
              </mc:Choice>
              <mc:Fallback>
                <p:oleObj name="Worksheet" r:id="rId4" imgW="5486942" imgH="358192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20938"/>
                        <a:ext cx="5527675" cy="360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1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vs Income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19" y="1600200"/>
            <a:ext cx="6619162" cy="452596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65076-7990-4D87-A20D-C34795DE004F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4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vs Income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19" y="1600200"/>
            <a:ext cx="6619162" cy="452596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4895F-6A17-4EA0-91C0-E79D1EAB844D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5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vs Income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19" y="1600200"/>
            <a:ext cx="6619162" cy="452596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1FD7E-8F58-4B2C-9311-B91B1A26CE39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Ozone: 11 AM, Bay&amp;Wellesley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87" y="1600200"/>
            <a:ext cx="6618625" cy="452596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2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326DCF-E52A-4FC0-9589-6F23915F063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Ozone: Monthly Averages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700213"/>
            <a:ext cx="5053012" cy="2155825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6E1B6-D448-4438-B7DA-DB5B8104D24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508952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 can be a meaningless abstraction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includes everything outside your skin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And a word that means everything 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means nothing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 smtClean="0"/>
              <a:t>Try using the word “everything” in place of “environment” and you’ll see the problem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0" y="2204864"/>
            <a:ext cx="2210818" cy="195339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airqualityontario.com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Guelph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333750" cy="2800350"/>
          </a:xfrm>
          <a:prstGeom prst="rect">
            <a:avLst/>
          </a:prstGeom>
          <a:noFill/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17297"/>
            <a:ext cx="5800130" cy="3731078"/>
          </a:xfrm>
          <a:prstGeom prst="rect">
            <a:avLst/>
          </a:prstGeom>
          <a:noFill/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8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NO2: Monthly Averages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700213"/>
            <a:ext cx="4862512" cy="208915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139352-4D8B-4B99-BAAB-80357103965F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05263"/>
            <a:ext cx="50133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TSP: Monthly Averages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628775"/>
            <a:ext cx="5089525" cy="2041525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D5678-F406-4837-8FAB-9DB09A01EEE9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149725"/>
            <a:ext cx="51657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Toronto Air Pollution Trends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8" y="1805019"/>
            <a:ext cx="7149084" cy="4116324"/>
          </a:xfrm>
          <a:noFill/>
        </p:spPr>
      </p:pic>
      <p:sp>
        <p:nvSpPr>
          <p:cNvPr id="102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EC99DB-7607-4D58-8559-833C3D31340C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Toronto Air Pollution Trends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8" y="1805019"/>
            <a:ext cx="7149084" cy="4116324"/>
          </a:xfrm>
          <a:noFill/>
        </p:spPr>
      </p:pic>
      <p:sp>
        <p:nvSpPr>
          <p:cNvPr id="112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B5368B-6230-4E52-85BF-E898BA745BA4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Toronto Air Pollution Trends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8" y="1805019"/>
            <a:ext cx="7149084" cy="4116324"/>
          </a:xfrm>
          <a:noFill/>
        </p:spPr>
      </p:pic>
      <p:sp>
        <p:nvSpPr>
          <p:cNvPr id="122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ED0CA0-4E75-4925-8B9E-535C4C42A5E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Toronto Air Pollution Trends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8" y="1805019"/>
            <a:ext cx="7149084" cy="4116324"/>
          </a:xfrm>
          <a:noFill/>
        </p:spPr>
      </p:pic>
      <p:sp>
        <p:nvSpPr>
          <p:cNvPr id="133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89F871-D415-46D6-A595-F897F733E4C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</a:t>
            </a:r>
            <a:r>
              <a:rPr lang="en-US" baseline="-25000" smtClean="0"/>
              <a:t>2</a:t>
            </a:r>
            <a:r>
              <a:rPr lang="en-US" smtClean="0"/>
              <a:t>: Monthly Averages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2" y="2839244"/>
            <a:ext cx="5057775" cy="2047875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7CCBE7-36C0-44CC-92C8-4D310A9D3826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900612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Since 1940: USA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6" y="1600200"/>
            <a:ext cx="66265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D2091-6FBF-4CFD-8A78-A7F9EFB116F4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vs Income: USA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6" y="1600200"/>
            <a:ext cx="66265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0340AF-6A2A-437D-B7DB-5ACF71892F5E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much as possible we will refer to specific issues:</a:t>
            </a:r>
          </a:p>
          <a:p>
            <a:pPr lvl="1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Land management</a:t>
            </a:r>
          </a:p>
          <a:p>
            <a:pPr lvl="1"/>
            <a:r>
              <a:rPr lang="en-US" dirty="0" smtClean="0"/>
              <a:t>Resource management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  <a:p>
            <a:r>
              <a:rPr lang="en-US" dirty="0" smtClean="0"/>
              <a:t>These are not the same issues; each one raises different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70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Pollution vs Income: USA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6" y="1600200"/>
            <a:ext cx="66265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57EB28-6217-42CE-9241-3996F2B1BCEF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Water Pollution (Kg/worker/day) vs Income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82" y="1600200"/>
            <a:ext cx="6616635" cy="4525963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571C70-AD8F-408A-8909-9B326BF3CE12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Pollution: Great Lakes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6" y="1600200"/>
            <a:ext cx="66265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A34DA-5911-4ADC-87B8-7AF36FDD6008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Pollution: Great Lakes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6" y="1600200"/>
            <a:ext cx="66265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E57D9-8097-4586-A462-6AFF579D8784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Issues: Ozone Layer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D078C-4434-475C-9ECB-D6C9431D855C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60848"/>
            <a:ext cx="8675712" cy="3006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Issues: Ozone Layer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5" y="1600200"/>
            <a:ext cx="6339770" cy="4525963"/>
          </a:xfrm>
          <a:noFill/>
        </p:spPr>
      </p:pic>
      <p:sp>
        <p:nvSpPr>
          <p:cNvPr id="2662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266EC-3001-48B0-BBCC-67607B28284E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Issues: Global Warming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Total CO2 emissions (in C equivalent)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32" y="2442080"/>
            <a:ext cx="6913735" cy="39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Issues: Global Warming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CO2 emissions per capita</a:t>
            </a:r>
          </a:p>
          <a:p>
            <a:pPr eaLnBrk="1" hangingPunct="1"/>
            <a:endParaRPr lang="en-US" smtClean="0"/>
          </a:p>
        </p:txBody>
      </p:sp>
      <p:sp>
        <p:nvSpPr>
          <p:cNvPr id="276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B8DFD7-1F53-4BB0-91C3-DDA98251A3F2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2353566"/>
            <a:ext cx="6910477" cy="3667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Issues: Global Warming</a:t>
            </a:r>
          </a:p>
        </p:txBody>
      </p:sp>
      <p:sp>
        <p:nvSpPr>
          <p:cNvPr id="28675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44BD89-732F-4958-8047-F5C3DE6F415A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pic>
        <p:nvPicPr>
          <p:cNvPr id="99330" name="Picture 2" descr="http://www.climate4you.com/images/HadCRUT4%20MAAT%20BAR%20Global%20NormalisedFor1979-2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9574"/>
            <a:ext cx="8382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Issues: Global Warming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Models versus observations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92896"/>
            <a:ext cx="6149489" cy="38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nature of value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Are humans “harming” the natural world?</a:t>
            </a:r>
          </a:p>
          <a:p>
            <a:endParaRPr lang="en-CA" dirty="0" smtClean="0"/>
          </a:p>
          <a:p>
            <a:r>
              <a:rPr lang="en-CA" dirty="0" smtClean="0"/>
              <a:t>Nature cannot “harm” nature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One part just changes and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reorganizes another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857500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http://www.sciencebuzz.org/sites/default/files/kiosk_page_images/Beavers_building_d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66" y="4581128"/>
            <a:ext cx="3121678" cy="2088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“Environment” as an abstract term: it makes more sense to discuss specifics</a:t>
            </a:r>
          </a:p>
          <a:p>
            <a:endParaRPr lang="en-CA" dirty="0" smtClean="0"/>
          </a:p>
          <a:p>
            <a:r>
              <a:rPr lang="en-CA" dirty="0" smtClean="0"/>
              <a:t>To think of human activity as damaging to nature requires putting humans in a separate category from the rest of nature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Valuing environmental damage requires adopting a human-centered point of view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220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Combustion of fossil fuels ties </a:t>
            </a:r>
            <a:r>
              <a:rPr lang="en-CA" dirty="0" smtClean="0"/>
              <a:t>economic growth </a:t>
            </a:r>
            <a:r>
              <a:rPr lang="en-CA" dirty="0" smtClean="0"/>
              <a:t>to air pollution</a:t>
            </a:r>
          </a:p>
          <a:p>
            <a:endParaRPr lang="en-CA" dirty="0" smtClean="0"/>
          </a:p>
          <a:p>
            <a:r>
              <a:rPr lang="en-CA" dirty="0" smtClean="0"/>
              <a:t>Most air </a:t>
            </a:r>
            <a:r>
              <a:rPr lang="en-CA" dirty="0"/>
              <a:t>pollutants do not necessarily increase with economic growth, </a:t>
            </a:r>
            <a:r>
              <a:rPr lang="en-CA" dirty="0" smtClean="0"/>
              <a:t>many go down</a:t>
            </a:r>
          </a:p>
          <a:p>
            <a:endParaRPr lang="en-CA" dirty="0" smtClean="0"/>
          </a:p>
          <a:p>
            <a:r>
              <a:rPr lang="en-CA" dirty="0" smtClean="0"/>
              <a:t>Stratospheric ozone depletion mainly occurred in polar regions and in the mid-latitudes during late Winter and early Spring</a:t>
            </a:r>
          </a:p>
          <a:p>
            <a:endParaRPr lang="en-CA" dirty="0" smtClean="0"/>
          </a:p>
          <a:p>
            <a:r>
              <a:rPr lang="en-CA" dirty="0" smtClean="0"/>
              <a:t>CO</a:t>
            </a:r>
            <a:r>
              <a:rPr lang="en-CA" baseline="-25000" dirty="0" smtClean="0"/>
              <a:t>2</a:t>
            </a:r>
            <a:r>
              <a:rPr lang="en-CA" dirty="0" smtClean="0"/>
              <a:t> </a:t>
            </a:r>
            <a:r>
              <a:rPr lang="en-CA" dirty="0" smtClean="0"/>
              <a:t>emissions grow with fossil fuel use. CO</a:t>
            </a:r>
            <a:r>
              <a:rPr lang="en-CA" baseline="-25000" dirty="0" smtClean="0"/>
              <a:t>2</a:t>
            </a:r>
            <a:r>
              <a:rPr lang="en-CA" dirty="0" smtClean="0"/>
              <a:t> is a </a:t>
            </a:r>
            <a:r>
              <a:rPr lang="en-CA" dirty="0" smtClean="0"/>
              <a:t>greenhouse gas that is believed to </a:t>
            </a:r>
            <a:r>
              <a:rPr lang="en-CA" dirty="0" smtClean="0"/>
              <a:t>have a warming effect on </a:t>
            </a:r>
            <a:r>
              <a:rPr lang="en-CA" smtClean="0"/>
              <a:t>the climate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7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Models of economic growth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nature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500" dirty="0" smtClean="0"/>
              <a:t>What about humans?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If humans are part of nature, then everything humans do is natural. </a:t>
            </a:r>
          </a:p>
          <a:p>
            <a:r>
              <a:rPr lang="en-CA" dirty="0" smtClean="0"/>
              <a:t>So humans can’t “harm” nature either, just </a:t>
            </a:r>
            <a:r>
              <a:rPr lang="en-CA" i="1" dirty="0" smtClean="0"/>
              <a:t>change</a:t>
            </a:r>
            <a:r>
              <a:rPr lang="en-CA" dirty="0" smtClean="0"/>
              <a:t> 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1798"/>
            <a:ext cx="2819400" cy="1619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2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nature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What about humans?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But suppose we take the view that humans are </a:t>
            </a:r>
            <a:r>
              <a:rPr lang="en-CA" i="1" dirty="0" smtClean="0"/>
              <a:t>harming</a:t>
            </a:r>
            <a:r>
              <a:rPr lang="en-CA" dirty="0" smtClean="0"/>
              <a:t> nature, not just </a:t>
            </a:r>
            <a:r>
              <a:rPr lang="en-CA" i="1" dirty="0" smtClean="0"/>
              <a:t>changing</a:t>
            </a:r>
            <a:r>
              <a:rPr lang="en-CA" dirty="0" smtClean="0"/>
              <a:t> it. </a:t>
            </a:r>
          </a:p>
          <a:p>
            <a:r>
              <a:rPr lang="en-CA" dirty="0" smtClean="0"/>
              <a:t>That means humans aren’t part of nature.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1798"/>
            <a:ext cx="2819400" cy="1619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nature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What about humans?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So you can’t argue that humans are just another part of nature </a:t>
            </a:r>
            <a:r>
              <a:rPr lang="en-CA" i="1" dirty="0" smtClean="0"/>
              <a:t>and</a:t>
            </a:r>
            <a:r>
              <a:rPr lang="en-CA" dirty="0" smtClean="0"/>
              <a:t> that human activity is harmful to the natural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1798"/>
            <a:ext cx="2819400" cy="1619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nature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humans are </a:t>
            </a:r>
            <a:r>
              <a:rPr lang="en-CA" i="1" dirty="0" smtClean="0"/>
              <a:t>not </a:t>
            </a:r>
            <a:r>
              <a:rPr lang="en-CA" dirty="0" smtClean="0"/>
              <a:t>part of nature, what are they?</a:t>
            </a:r>
          </a:p>
          <a:p>
            <a:r>
              <a:rPr lang="en-CA" dirty="0" smtClean="0"/>
              <a:t>The main options are: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Something special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An aberration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5F11-0D6E-4C17-A41D-252BD96F92C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105150" cy="14763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3371850" cy="2524125"/>
          </a:xfrm>
          <a:prstGeom prst="rect">
            <a:avLst/>
          </a:prstGeom>
          <a:noFill/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1109</Words>
  <Application>Microsoft Office PowerPoint</Application>
  <PresentationFormat>On-screen Show (4:3)</PresentationFormat>
  <Paragraphs>285</Paragraphs>
  <Slides>52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Office Theme</vt:lpstr>
      <vt:lpstr>Worksheet</vt:lpstr>
      <vt:lpstr>ECON*2100 Week 1 – Lecture 3</vt:lpstr>
      <vt:lpstr>Try to strike this term from your vocabulary:</vt:lpstr>
      <vt:lpstr>It can be a meaningless abstraction</vt:lpstr>
      <vt:lpstr>In this class…</vt:lpstr>
      <vt:lpstr>The nature of value</vt:lpstr>
      <vt:lpstr>The nature of value</vt:lpstr>
      <vt:lpstr>The nature of value</vt:lpstr>
      <vt:lpstr>The nature of value</vt:lpstr>
      <vt:lpstr>The nature of value</vt:lpstr>
      <vt:lpstr>The nature of value</vt:lpstr>
      <vt:lpstr>The nature of value</vt:lpstr>
      <vt:lpstr>The nature of value</vt:lpstr>
      <vt:lpstr>Is environmentalism anti-human?</vt:lpstr>
      <vt:lpstr>In this class</vt:lpstr>
      <vt:lpstr>The Energy Connection</vt:lpstr>
      <vt:lpstr>Power mechanisms</vt:lpstr>
      <vt:lpstr>Power mechanisms</vt:lpstr>
      <vt:lpstr>Power mechanisms</vt:lpstr>
      <vt:lpstr>Power mechanisms</vt:lpstr>
      <vt:lpstr>Combustion</vt:lpstr>
      <vt:lpstr>Combustion</vt:lpstr>
      <vt:lpstr>Air Pollution </vt:lpstr>
      <vt:lpstr>Air Pollution</vt:lpstr>
      <vt:lpstr>Air Pollution vs Income</vt:lpstr>
      <vt:lpstr>Air Pollution vs Income</vt:lpstr>
      <vt:lpstr>Air Pollution vs Income</vt:lpstr>
      <vt:lpstr>Air Pollution vs Income</vt:lpstr>
      <vt:lpstr>Ozone: 11 AM, Bay&amp;Wellesley</vt:lpstr>
      <vt:lpstr>Ozone: Monthly Averages</vt:lpstr>
      <vt:lpstr>airqualityontario.com</vt:lpstr>
      <vt:lpstr>NO2: Monthly Averages</vt:lpstr>
      <vt:lpstr>TSP: Monthly Averages</vt:lpstr>
      <vt:lpstr>Toronto Air Pollution Trends</vt:lpstr>
      <vt:lpstr>Toronto Air Pollution Trends</vt:lpstr>
      <vt:lpstr>Toronto Air Pollution Trends</vt:lpstr>
      <vt:lpstr>Toronto Air Pollution Trends</vt:lpstr>
      <vt:lpstr>SO2: Monthly Averages</vt:lpstr>
      <vt:lpstr>Air Pollution Since 1940: USA</vt:lpstr>
      <vt:lpstr>Air Pollution vs Income: USA</vt:lpstr>
      <vt:lpstr>Air Pollution vs Income: USA</vt:lpstr>
      <vt:lpstr>Water Pollution (Kg/worker/day) vs Income</vt:lpstr>
      <vt:lpstr>Water Pollution: Great Lakes</vt:lpstr>
      <vt:lpstr>Water Pollution: Great Lakes</vt:lpstr>
      <vt:lpstr>Global Issues: Ozone Layer</vt:lpstr>
      <vt:lpstr>Global Issues: Ozone Layer</vt:lpstr>
      <vt:lpstr>Global Issues: Global Warming</vt:lpstr>
      <vt:lpstr>Global Issues: Global Warming</vt:lpstr>
      <vt:lpstr>Global Issues: Global Warming</vt:lpstr>
      <vt:lpstr>Global Issues: Global Warming</vt:lpstr>
      <vt:lpstr>Summary</vt:lpstr>
      <vt:lpstr>Summary</vt:lpstr>
      <vt:lpstr>Next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rmxi</cp:lastModifiedBy>
  <cp:revision>151</cp:revision>
  <dcterms:created xsi:type="dcterms:W3CDTF">1601-01-01T00:00:00Z</dcterms:created>
  <dcterms:modified xsi:type="dcterms:W3CDTF">2017-09-15T13:25:14Z</dcterms:modified>
</cp:coreProperties>
</file>