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93" d="100"/>
          <a:sy n="93" d="100"/>
        </p:scale>
        <p:origin x="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xi\Dropbox\My%20DB%20Desk\Econ_2100.d\Past%20course%20materials\Income%20grow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Income over Time ($1990)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Sheet1!$G$4:$G$7</c:f>
              <c:numCache>
                <c:formatCode>General</c:formatCode>
                <c:ptCount val="4"/>
                <c:pt idx="0">
                  <c:v>0</c:v>
                </c:pt>
                <c:pt idx="1">
                  <c:v>1000</c:v>
                </c:pt>
                <c:pt idx="2">
                  <c:v>1500</c:v>
                </c:pt>
                <c:pt idx="3">
                  <c:v>1820</c:v>
                </c:pt>
              </c:numCache>
            </c:numRef>
          </c:xVal>
          <c:yVal>
            <c:numRef>
              <c:f>Sheet1!$H$4:$H$7</c:f>
              <c:numCache>
                <c:formatCode>_-"$"* #,##0_-;\-"$"* #,##0_-;_-"$"* "-"??_-;_-@_-</c:formatCode>
                <c:ptCount val="4"/>
                <c:pt idx="0">
                  <c:v>445.88744588744589</c:v>
                </c:pt>
                <c:pt idx="1">
                  <c:v>438.20224719101122</c:v>
                </c:pt>
                <c:pt idx="2">
                  <c:v>564.70588235294122</c:v>
                </c:pt>
                <c:pt idx="3">
                  <c:v>631.81818181818187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942176"/>
        <c:axId val="314942568"/>
      </c:scatterChart>
      <c:valAx>
        <c:axId val="31494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42568"/>
        <c:crosses val="autoZero"/>
        <c:crossBetween val="midCat"/>
      </c:valAx>
      <c:valAx>
        <c:axId val="31494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42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CAE72-4EB1-40E6-AEDC-B66D7759AAEA}" type="datetimeFigureOut">
              <a:rPr lang="en-CA" smtClean="0"/>
              <a:t>2017-09-07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8CE-4CF6-4424-AED0-3E76CDD0E1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9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78F-0A85-4520-9995-346C7877DC72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C2F-6FA7-468A-8545-3594D6C6CBB8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B785-E4D6-4A2D-AA6F-06B617761AEE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41E0-A217-4CB1-BC2C-EF880123D3EC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E2A5-36B4-4A4F-B892-A8B5442EE139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0795-D7DA-49AD-BCEC-F336D6BB7B66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1A78-A8E3-4E8F-BFE1-17CB1F29F7D9}" type="datetime1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5A7-9547-4E1A-B76C-3CB0E51BBC7C}" type="datetime1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0E0-C5AD-4447-A82E-8D3D9D3BF2A3}" type="datetime1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A4F3-BF01-4115-BE19-CEDA485DB263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52FB-B486-464A-B42B-D75B23C8A7CF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5EFD-CE8E-4A38-9DF2-5ABB4BBF41DE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ECON*2100</a:t>
            </a:r>
            <a:br>
              <a:rPr lang="en-CA" dirty="0"/>
            </a:br>
            <a:r>
              <a:rPr lang="en-CA" dirty="0"/>
              <a:t>Week 1 – Lecture </a:t>
            </a:r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Story </a:t>
            </a:r>
            <a:r>
              <a:rPr lang="en-CA" smtClean="0"/>
              <a:t>of Economic Development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begets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This is an exponential process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Time translates small growth rates into large changes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2438400"/>
            <a:ext cx="0" cy="2209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43200" y="4572000"/>
            <a:ext cx="3505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T</a:t>
            </a:r>
            <a:endParaRPr lang="en-CA" i="1" dirty="0"/>
          </a:p>
        </p:txBody>
      </p:sp>
      <p:sp>
        <p:nvSpPr>
          <p:cNvPr id="11" name="Arc 10"/>
          <p:cNvSpPr/>
          <p:nvPr/>
        </p:nvSpPr>
        <p:spPr>
          <a:xfrm rot="5400000">
            <a:off x="1333500" y="1028700"/>
            <a:ext cx="3009900" cy="40005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4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begets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Suppose three countries start at $1,000 per capita</a:t>
            </a:r>
          </a:p>
          <a:p>
            <a:endParaRPr lang="en-CA" dirty="0" smtClean="0"/>
          </a:p>
          <a:p>
            <a:r>
              <a:rPr lang="en-CA" dirty="0" smtClean="0"/>
              <a:t>Each grows at different rates:</a:t>
            </a:r>
          </a:p>
          <a:p>
            <a:pPr lvl="1"/>
            <a:r>
              <a:rPr lang="en-CA" dirty="0" smtClean="0"/>
              <a:t>Slow : 			1%</a:t>
            </a:r>
          </a:p>
          <a:p>
            <a:pPr lvl="1"/>
            <a:r>
              <a:rPr lang="en-CA" dirty="0" smtClean="0"/>
              <a:t>Medium: 		2%</a:t>
            </a:r>
          </a:p>
          <a:p>
            <a:pPr lvl="1"/>
            <a:r>
              <a:rPr lang="en-CA" dirty="0" smtClean="0"/>
              <a:t>Fast: 			3%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After 20 years:</a:t>
            </a:r>
          </a:p>
          <a:p>
            <a:pPr lvl="1"/>
            <a:r>
              <a:rPr lang="en-CA" dirty="0" smtClean="0"/>
              <a:t>Slow country: 		$1,220 per capita</a:t>
            </a:r>
          </a:p>
          <a:p>
            <a:pPr lvl="1"/>
            <a:r>
              <a:rPr lang="en-CA" dirty="0" smtClean="0"/>
              <a:t>Medium country:	$1,486 per capita</a:t>
            </a:r>
          </a:p>
          <a:p>
            <a:pPr lvl="1"/>
            <a:r>
              <a:rPr lang="en-CA" dirty="0" smtClean="0"/>
              <a:t>Fast country:		$1,806 per capita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begets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Suppose three countries start at $1,000 per capita</a:t>
            </a:r>
          </a:p>
          <a:p>
            <a:endParaRPr lang="en-CA" dirty="0" smtClean="0"/>
          </a:p>
          <a:p>
            <a:r>
              <a:rPr lang="en-CA" dirty="0" smtClean="0"/>
              <a:t>Each grows at different rates:</a:t>
            </a:r>
          </a:p>
          <a:p>
            <a:pPr lvl="1"/>
            <a:r>
              <a:rPr lang="en-CA" dirty="0" smtClean="0"/>
              <a:t>Slow : 			1%</a:t>
            </a:r>
          </a:p>
          <a:p>
            <a:pPr lvl="1"/>
            <a:r>
              <a:rPr lang="en-CA" dirty="0" smtClean="0"/>
              <a:t>Medium: 		2%</a:t>
            </a:r>
          </a:p>
          <a:p>
            <a:pPr lvl="1"/>
            <a:r>
              <a:rPr lang="en-CA" dirty="0" smtClean="0"/>
              <a:t>Fast: 			3%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After 100 years:</a:t>
            </a:r>
          </a:p>
          <a:p>
            <a:pPr lvl="1"/>
            <a:r>
              <a:rPr lang="en-CA" dirty="0" smtClean="0"/>
              <a:t>Slow country: 		$2,705 per capita</a:t>
            </a:r>
          </a:p>
          <a:p>
            <a:pPr lvl="1"/>
            <a:r>
              <a:rPr lang="en-CA" dirty="0" smtClean="0"/>
              <a:t>Medium country:	$7,245 per capita</a:t>
            </a:r>
          </a:p>
          <a:p>
            <a:pPr lvl="1"/>
            <a:r>
              <a:rPr lang="en-CA" dirty="0" smtClean="0"/>
              <a:t>Fast country:		$19,219 per capita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countries develop, agricultural productivity increases</a:t>
            </a:r>
          </a:p>
          <a:p>
            <a:r>
              <a:rPr lang="en-CA" dirty="0" smtClean="0"/>
              <a:t>Workers leave the Ag sector and enter industry and services</a:t>
            </a:r>
          </a:p>
          <a:p>
            <a:r>
              <a:rPr lang="en-CA" dirty="0" smtClean="0"/>
              <a:t>Employment shares change over time: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8106655" cy="1524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18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amount of capital available for each worker goes 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3352800" cy="22288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ache2.allpostersimages.com/p/LRG/29/2910/T9SPD00Z/posters/page-martin-combine-harvester-unloading-grain-into-trailer-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87040"/>
            <a:ext cx="3810000" cy="2857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04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Growth: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Pre-1800 there was little global growth</a:t>
            </a:r>
          </a:p>
          <a:p>
            <a:r>
              <a:rPr lang="en-CA" dirty="0" smtClean="0"/>
              <a:t>Post-1800 there has been a lot, though not evenly experienced</a:t>
            </a:r>
          </a:p>
          <a:p>
            <a:r>
              <a:rPr lang="en-CA" dirty="0" smtClean="0"/>
              <a:t>Human health, measured as expected lifespan, has increased dramatically</a:t>
            </a:r>
          </a:p>
          <a:p>
            <a:r>
              <a:rPr lang="en-CA" dirty="0" smtClean="0"/>
              <a:t>On balance the good aspects greatly outweighed the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Growth: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Due to compounding, small </a:t>
            </a:r>
            <a:r>
              <a:rPr lang="en-CA" dirty="0"/>
              <a:t>changes in annual rate yield large changes in outcomes over time</a:t>
            </a:r>
          </a:p>
          <a:p>
            <a:r>
              <a:rPr lang="en-CA" dirty="0" smtClean="0"/>
              <a:t>Growth involves </a:t>
            </a:r>
            <a:r>
              <a:rPr lang="en-CA" dirty="0"/>
              <a:t>changes in balance of sectors and techniques within sectors</a:t>
            </a:r>
          </a:p>
          <a:p>
            <a:r>
              <a:rPr lang="en-CA" dirty="0" smtClean="0"/>
              <a:t>Income growth requires </a:t>
            </a:r>
            <a:r>
              <a:rPr lang="en-CA" dirty="0"/>
              <a:t>increase in capital per worker, which in turn requires </a:t>
            </a:r>
            <a:r>
              <a:rPr lang="en-CA" i="1" dirty="0"/>
              <a:t>savings and investment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Question: Why </a:t>
            </a:r>
            <a:r>
              <a:rPr lang="en-CA" dirty="0"/>
              <a:t>do people in some countries save &amp; invest and others do not?</a:t>
            </a:r>
          </a:p>
          <a:p>
            <a:pPr lvl="1"/>
            <a:r>
              <a:rPr lang="en-CA" dirty="0"/>
              <a:t>This often comes down to local institutional differences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4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 Worlds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Pre-1800</a:t>
            </a:r>
          </a:p>
          <a:p>
            <a:endParaRPr lang="en-CA" dirty="0"/>
          </a:p>
          <a:p>
            <a:r>
              <a:rPr lang="en-CA" dirty="0" smtClean="0"/>
              <a:t>Post-1800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0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Pre-1800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Agriculture-based</a:t>
            </a:r>
          </a:p>
          <a:p>
            <a:r>
              <a:rPr lang="en-CA" dirty="0" smtClean="0"/>
              <a:t>Subsistence economies</a:t>
            </a:r>
          </a:p>
          <a:p>
            <a:r>
              <a:rPr lang="en-CA" dirty="0" smtClean="0"/>
              <a:t>High level of equality</a:t>
            </a:r>
          </a:p>
          <a:p>
            <a:r>
              <a:rPr lang="en-CA" dirty="0" smtClean="0"/>
              <a:t>Low life expectancy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2057400"/>
            <a:ext cx="3595579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8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Numbers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World population</a:t>
            </a:r>
          </a:p>
          <a:p>
            <a:pPr lvl="1"/>
            <a:r>
              <a:rPr lang="en-CA" dirty="0" smtClean="0"/>
              <a:t>AD 0: 231 million</a:t>
            </a:r>
          </a:p>
          <a:p>
            <a:pPr lvl="1"/>
            <a:r>
              <a:rPr lang="en-CA" dirty="0" smtClean="0"/>
              <a:t>1000: 267 million</a:t>
            </a:r>
          </a:p>
          <a:p>
            <a:pPr lvl="1"/>
            <a:r>
              <a:rPr lang="en-CA" dirty="0" smtClean="0"/>
              <a:t>1500: 425 million</a:t>
            </a:r>
          </a:p>
          <a:p>
            <a:pPr lvl="1"/>
            <a:r>
              <a:rPr lang="en-CA" dirty="0" smtClean="0"/>
              <a:t>1820: 1.1 billion</a:t>
            </a:r>
          </a:p>
          <a:p>
            <a:endParaRPr lang="en-CA" dirty="0"/>
          </a:p>
          <a:p>
            <a:r>
              <a:rPr lang="en-CA" dirty="0" smtClean="0"/>
              <a:t>World GDP (1990$)</a:t>
            </a:r>
          </a:p>
          <a:p>
            <a:pPr lvl="1"/>
            <a:r>
              <a:rPr lang="en-CA" dirty="0"/>
              <a:t>AD 0: </a:t>
            </a:r>
            <a:r>
              <a:rPr lang="en-CA" dirty="0" smtClean="0"/>
              <a:t>103 billion</a:t>
            </a:r>
            <a:endParaRPr lang="en-CA" dirty="0"/>
          </a:p>
          <a:p>
            <a:pPr lvl="1"/>
            <a:r>
              <a:rPr lang="en-CA" dirty="0"/>
              <a:t>1000: </a:t>
            </a:r>
            <a:r>
              <a:rPr lang="en-CA" dirty="0" smtClean="0"/>
              <a:t>117 billion</a:t>
            </a:r>
            <a:endParaRPr lang="en-CA" dirty="0"/>
          </a:p>
          <a:p>
            <a:pPr lvl="1"/>
            <a:r>
              <a:rPr lang="en-CA" dirty="0"/>
              <a:t>1500: </a:t>
            </a:r>
            <a:r>
              <a:rPr lang="en-CA" dirty="0" smtClean="0"/>
              <a:t>240 billion</a:t>
            </a:r>
            <a:endParaRPr lang="en-CA" dirty="0"/>
          </a:p>
          <a:p>
            <a:pPr lvl="1"/>
            <a:r>
              <a:rPr lang="en-CA" dirty="0" smtClean="0"/>
              <a:t>1820</a:t>
            </a:r>
            <a:r>
              <a:rPr lang="en-CA" dirty="0"/>
              <a:t>: </a:t>
            </a:r>
            <a:r>
              <a:rPr lang="en-CA" dirty="0" smtClean="0"/>
              <a:t>695 billion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61046"/>
              </p:ext>
            </p:extLst>
          </p:nvPr>
        </p:nvGraphicFramePr>
        <p:xfrm>
          <a:off x="4038600" y="2133600"/>
          <a:ext cx="49220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246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began in 1800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CA" dirty="0" smtClean="0"/>
              <a:t>Everything began to change in western countries</a:t>
            </a:r>
          </a:p>
          <a:p>
            <a:pPr lvl="1"/>
            <a:r>
              <a:rPr lang="en-CA" dirty="0" smtClean="0"/>
              <a:t>Proportion involved in agriculture began to decline</a:t>
            </a:r>
          </a:p>
          <a:p>
            <a:pPr lvl="1"/>
            <a:r>
              <a:rPr lang="en-CA" dirty="0" smtClean="0"/>
              <a:t>Economies moved off subsistence</a:t>
            </a:r>
          </a:p>
          <a:p>
            <a:pPr lvl="1"/>
            <a:r>
              <a:rPr lang="en-CA" dirty="0" smtClean="0"/>
              <a:t>Inequality increased</a:t>
            </a:r>
          </a:p>
          <a:p>
            <a:pPr lvl="1"/>
            <a:r>
              <a:rPr lang="en-CA" dirty="0"/>
              <a:t>Fossil fuels began to be exploited</a:t>
            </a:r>
            <a:endParaRPr lang="en-CA" dirty="0" smtClean="0"/>
          </a:p>
          <a:p>
            <a:pPr lvl="1"/>
            <a:r>
              <a:rPr lang="en-CA" dirty="0" smtClean="0"/>
              <a:t>Life expectancy grew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9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began in 1800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begets growth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Power of Compounding</a:t>
            </a:r>
          </a:p>
          <a:p>
            <a:endParaRPr lang="en-CA" dirty="0"/>
          </a:p>
          <a:p>
            <a:pPr lvl="1"/>
            <a:r>
              <a:rPr lang="en-CA" dirty="0" smtClean="0"/>
              <a:t>Growth rate 		</a:t>
            </a:r>
            <a:r>
              <a:rPr lang="en-CA" i="1" dirty="0" smtClean="0"/>
              <a:t>r</a:t>
            </a:r>
            <a:r>
              <a:rPr lang="en-CA" dirty="0" smtClean="0"/>
              <a:t> (%) per year</a:t>
            </a:r>
          </a:p>
          <a:p>
            <a:pPr lvl="1"/>
            <a:r>
              <a:rPr lang="en-CA" dirty="0"/>
              <a:t>Suppose 		</a:t>
            </a:r>
            <a:r>
              <a:rPr lang="en-CA" i="1" dirty="0"/>
              <a:t>r</a:t>
            </a:r>
            <a:r>
              <a:rPr lang="en-CA" dirty="0"/>
              <a:t> = 5% (or, 0.05)</a:t>
            </a:r>
          </a:p>
          <a:p>
            <a:pPr lvl="1"/>
            <a:r>
              <a:rPr lang="en-CA" dirty="0" smtClean="0"/>
              <a:t>Growth factor 		(1+</a:t>
            </a:r>
            <a:r>
              <a:rPr lang="en-CA" i="1" dirty="0" smtClean="0"/>
              <a:t>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Then 			(1+</a:t>
            </a:r>
            <a:r>
              <a:rPr lang="en-CA" i="1" dirty="0" smtClean="0"/>
              <a:t>r</a:t>
            </a:r>
            <a:r>
              <a:rPr lang="en-CA" dirty="0" smtClean="0"/>
              <a:t>) = 1.05</a:t>
            </a:r>
          </a:p>
          <a:p>
            <a:endParaRPr lang="en-CA" dirty="0"/>
          </a:p>
          <a:p>
            <a:r>
              <a:rPr lang="en-CA" dirty="0" smtClean="0"/>
              <a:t>Take principle </a:t>
            </a:r>
            <a:r>
              <a:rPr lang="en-CA" i="1" dirty="0" smtClean="0"/>
              <a:t>P</a:t>
            </a:r>
            <a:r>
              <a:rPr lang="en-CA" dirty="0" smtClean="0"/>
              <a:t>=$1,000 and let it grow for 1 year</a:t>
            </a:r>
          </a:p>
          <a:p>
            <a:r>
              <a:rPr lang="en-CA" dirty="0" smtClean="0"/>
              <a:t>This yields:</a:t>
            </a:r>
          </a:p>
          <a:p>
            <a:pPr marL="457200" lvl="1" indent="0" algn="ctr">
              <a:buNone/>
            </a:pPr>
            <a:r>
              <a:rPr lang="en-CA" dirty="0" smtClean="0"/>
              <a:t>1000(1+</a:t>
            </a:r>
            <a:r>
              <a:rPr lang="en-CA" i="1" dirty="0" smtClean="0"/>
              <a:t>r</a:t>
            </a:r>
            <a:r>
              <a:rPr lang="en-CA" dirty="0" smtClean="0"/>
              <a:t>) = 1000x1.05 = 1050.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begets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 suppose we let $1050 grow for a year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1050(1+</a:t>
            </a:r>
            <a:r>
              <a:rPr lang="en-CA" i="1" dirty="0" smtClean="0"/>
              <a:t>r</a:t>
            </a:r>
            <a:r>
              <a:rPr lang="en-CA" dirty="0" smtClean="0"/>
              <a:t>) = 1050x1.05 = 1102.50</a:t>
            </a:r>
          </a:p>
          <a:p>
            <a:pPr marL="0" indent="0" algn="ctr">
              <a:buNone/>
            </a:pPr>
            <a:endParaRPr lang="en-CA" dirty="0"/>
          </a:p>
          <a:p>
            <a:r>
              <a:rPr lang="en-CA" dirty="0" smtClean="0"/>
              <a:t>Notice the increment is now larger:</a:t>
            </a:r>
          </a:p>
          <a:p>
            <a:pPr lvl="2"/>
            <a:r>
              <a:rPr lang="en-CA" dirty="0" smtClean="0"/>
              <a:t>$50.00 earned in first year</a:t>
            </a:r>
          </a:p>
          <a:p>
            <a:pPr lvl="2"/>
            <a:r>
              <a:rPr lang="en-CA" dirty="0" smtClean="0"/>
              <a:t>$52.50 earned in second year</a:t>
            </a:r>
          </a:p>
          <a:p>
            <a:pPr lvl="2"/>
            <a:r>
              <a:rPr lang="en-CA" dirty="0" smtClean="0"/>
              <a:t>That’s because we earned interest on the interest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begets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We could have solved for the second amount directly:</a:t>
                </a:r>
              </a:p>
              <a:p>
                <a:endParaRPr lang="en-CA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1000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=1000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 smtClean="0"/>
              </a:p>
              <a:p>
                <a:pPr marL="0" indent="0" algn="ctr">
                  <a:buNone/>
                </a:pPr>
                <a:endParaRPr lang="en-CA" dirty="0"/>
              </a:p>
              <a:p>
                <a:r>
                  <a:rPr lang="en-CA" dirty="0" smtClean="0"/>
                  <a:t>More generally, after </a:t>
                </a:r>
                <a:r>
                  <a:rPr lang="en-CA" i="1" dirty="0" smtClean="0"/>
                  <a:t>T</a:t>
                </a:r>
                <a:r>
                  <a:rPr lang="en-CA" dirty="0" smtClean="0"/>
                  <a:t> years we have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1000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CA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8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398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ECON*2100 Week 1 – Lecture 2</vt:lpstr>
      <vt:lpstr>2 Worlds</vt:lpstr>
      <vt:lpstr>The Pre-1800 World</vt:lpstr>
      <vt:lpstr>The Numbers</vt:lpstr>
      <vt:lpstr>Growth began in 1800</vt:lpstr>
      <vt:lpstr>Growth began in 1800</vt:lpstr>
      <vt:lpstr>Growth begets growth</vt:lpstr>
      <vt:lpstr>Growth begets growth</vt:lpstr>
      <vt:lpstr>Growth begets growth</vt:lpstr>
      <vt:lpstr>Growth begets growth</vt:lpstr>
      <vt:lpstr>Growth begets growth</vt:lpstr>
      <vt:lpstr>Growth begets growth</vt:lpstr>
      <vt:lpstr>Structural changes</vt:lpstr>
      <vt:lpstr>Structural changes</vt:lpstr>
      <vt:lpstr>Economic Growth: Summary</vt:lpstr>
      <vt:lpstr>Economic Growth: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ECON*2100 Week 1 – Lecture 2</dc:title>
  <dc:creator>r</dc:creator>
  <cp:lastModifiedBy>rmxi</cp:lastModifiedBy>
  <cp:revision>37</cp:revision>
  <dcterms:created xsi:type="dcterms:W3CDTF">2006-08-16T00:00:00Z</dcterms:created>
  <dcterms:modified xsi:type="dcterms:W3CDTF">2017-09-07T15:13:43Z</dcterms:modified>
</cp:coreProperties>
</file>