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7" r:id="rId7"/>
    <p:sldId id="265" r:id="rId8"/>
    <p:sldId id="260" r:id="rId9"/>
    <p:sldId id="261" r:id="rId10"/>
    <p:sldId id="266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2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ECON*2100</a:t>
            </a:r>
            <a:br>
              <a:rPr lang="en-CA" dirty="0" smtClean="0"/>
            </a:br>
            <a:r>
              <a:rPr lang="en-CA" dirty="0" smtClean="0"/>
              <a:t>Week 1 – Lecture 1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mtClean="0"/>
              <a:t>5 Big </a:t>
            </a:r>
            <a:r>
              <a:rPr lang="en-CA" dirty="0" smtClean="0"/>
              <a:t>Questions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358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3. </a:t>
            </a:r>
            <a:r>
              <a:rPr lang="en-CA" dirty="0"/>
              <a:t>Are we running out of resources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24063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motherjones.com/files/images/blog_lead_pi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38100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static.com/images?q=tbn:ANd9GcSWMCMq_0a19oNlZ5iaPezaYuoSRGs_snfK5uV8W4cWE5wjxiU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axcdn.thedesigninspiration.com/wp-content/uploads/2009/08/pvc-pipe-font-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29885"/>
            <a:ext cx="3733800" cy="198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45. </a:t>
            </a:r>
            <a:r>
              <a:rPr lang="en-CA" dirty="0"/>
              <a:t>What policies should we use to make future generations better off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Pricing externalities (and other forms of pollution control policies)</a:t>
            </a:r>
          </a:p>
          <a:p>
            <a:r>
              <a:rPr lang="en-CA" dirty="0" smtClean="0"/>
              <a:t>Promote efficient use of natural resources</a:t>
            </a:r>
          </a:p>
          <a:p>
            <a:r>
              <a:rPr lang="en-CA" dirty="0" smtClean="0"/>
              <a:t>Promote economic growth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87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Next: The Story of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599910" cy="198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th09.deviantart.net/fs71/PRE/i/2012/259/5/c/rice_farmer_by_nnstalker-d5euuj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51175"/>
            <a:ext cx="4562475" cy="30416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1" y="1524000"/>
            <a:ext cx="9145131" cy="4022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Readings file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1980634" y="1417638"/>
            <a:ext cx="3048000" cy="2590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6553200" y="1524000"/>
            <a:ext cx="2468641" cy="2667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36706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 Big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Why do economies grow?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Is growth bad for the environment?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Are we running out of resources?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What policies should we use to make future generations better off?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876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Why do economies grow?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Because people want better lives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52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Why </a:t>
            </a:r>
            <a:r>
              <a:rPr lang="en-CA" dirty="0"/>
              <a:t>do economies grow?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667000"/>
          </a:xfrm>
        </p:spPr>
        <p:txBody>
          <a:bodyPr/>
          <a:lstStyle/>
          <a:p>
            <a:r>
              <a:rPr lang="en-CA" dirty="0" smtClean="0"/>
              <a:t>Growth arises from natural social processes: </a:t>
            </a:r>
          </a:p>
          <a:p>
            <a:pPr lvl="1"/>
            <a:r>
              <a:rPr lang="en-CA" dirty="0" smtClean="0"/>
              <a:t>specialization, savings, free exchange, innovation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90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Output growth </a:t>
            </a:r>
            <a:r>
              <a:rPr lang="en-CA" i="1" dirty="0" smtClean="0"/>
              <a:t>vs</a:t>
            </a:r>
            <a:r>
              <a:rPr lang="en-CA" dirty="0" smtClean="0"/>
              <a:t> Income growth:</a:t>
            </a:r>
          </a:p>
          <a:p>
            <a:pPr lvl="1"/>
            <a:r>
              <a:rPr lang="en-CA" dirty="0" smtClean="0"/>
              <a:t>Suppose total output = 100 units, and there are 50 workers. Then income = 2 units per worker</a:t>
            </a:r>
          </a:p>
          <a:p>
            <a:pPr lvl="1"/>
            <a:r>
              <a:rPr lang="en-CA" dirty="0" smtClean="0"/>
              <a:t>If output goes up to 200 units and there are still 50 workers, income grows to 4 units per worker</a:t>
            </a:r>
          </a:p>
          <a:p>
            <a:pPr lvl="1"/>
            <a:r>
              <a:rPr lang="en-CA" dirty="0"/>
              <a:t>If output goes up to 200 units </a:t>
            </a:r>
            <a:r>
              <a:rPr lang="en-CA" dirty="0" smtClean="0"/>
              <a:t>but there </a:t>
            </a:r>
            <a:r>
              <a:rPr lang="en-CA" dirty="0"/>
              <a:t>are </a:t>
            </a:r>
            <a:r>
              <a:rPr lang="en-CA" dirty="0" smtClean="0"/>
              <a:t>now 100 </a:t>
            </a:r>
            <a:r>
              <a:rPr lang="en-CA" dirty="0"/>
              <a:t>workers, income </a:t>
            </a:r>
            <a:r>
              <a:rPr lang="en-CA" dirty="0" smtClean="0"/>
              <a:t>stays at 2 </a:t>
            </a:r>
            <a:r>
              <a:rPr lang="en-CA" dirty="0"/>
              <a:t>units per </a:t>
            </a:r>
            <a:r>
              <a:rPr lang="en-CA" dirty="0" smtClean="0"/>
              <a:t>worker</a:t>
            </a:r>
          </a:p>
          <a:p>
            <a:r>
              <a:rPr lang="en-CA" dirty="0" smtClean="0"/>
              <a:t>Output grew each time but income did not</a:t>
            </a:r>
          </a:p>
          <a:p>
            <a:r>
              <a:rPr lang="en-CA" dirty="0" smtClean="0"/>
              <a:t>“Extensive growth” – output</a:t>
            </a:r>
          </a:p>
          <a:p>
            <a:r>
              <a:rPr lang="en-CA" dirty="0" smtClean="0"/>
              <a:t>“Intensive growth” – income 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Why </a:t>
            </a:r>
            <a:r>
              <a:rPr lang="en-CA" dirty="0"/>
              <a:t>do economies grow?</a:t>
            </a:r>
          </a:p>
        </p:txBody>
      </p:sp>
    </p:spTree>
    <p:extLst>
      <p:ext uri="{BB962C8B-B14F-4D97-AF65-F5344CB8AC3E}">
        <p14:creationId xmlns:p14="http://schemas.microsoft.com/office/powerpoint/2010/main" val="30815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 Is growth bad for the environment?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228321"/>
              </p:ext>
            </p:extLst>
          </p:nvPr>
        </p:nvGraphicFramePr>
        <p:xfrm>
          <a:off x="1447800" y="1905000"/>
          <a:ext cx="5467350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Worksheet" r:id="rId4" imgW="5467680" imgH="3578040" progId="Excel.Sheet.8">
                  <p:embed/>
                </p:oleObj>
              </mc:Choice>
              <mc:Fallback>
                <p:oleObj name="Worksheet" r:id="rId4" imgW="5467680" imgH="357804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5467350" cy="357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91640"/>
            <a:ext cx="6619162" cy="45259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3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 Is growth bad for the environment?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No. Wealthy countries are cleaner than poor countries</a:t>
            </a:r>
            <a:endParaRPr lang="en-CA" dirty="0"/>
          </a:p>
          <a:p>
            <a:r>
              <a:rPr lang="en-CA" dirty="0" smtClean="0"/>
              <a:t>The only exception concerns CO2 emissions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5462588" cy="2954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76600"/>
            <a:ext cx="5819775" cy="3400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0"/>
            <a:ext cx="8534400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So unless CO2 is a BIG problem, the answer is probably no.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06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3. </a:t>
            </a:r>
            <a:r>
              <a:rPr lang="en-CA" dirty="0"/>
              <a:t>Are we running out of resources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No, we do not “run out”</a:t>
            </a:r>
          </a:p>
          <a:p>
            <a:endParaRPr lang="en-CA" dirty="0" smtClean="0"/>
          </a:p>
          <a:p>
            <a:r>
              <a:rPr lang="en-CA" dirty="0" smtClean="0"/>
              <a:t>All that happens is some become too costly to use, and we have to find substitutes.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18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304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Worksheet</vt:lpstr>
      <vt:lpstr>ECON*2100 Week 1 – Lecture 1</vt:lpstr>
      <vt:lpstr>Readings file</vt:lpstr>
      <vt:lpstr>4 Big Questions</vt:lpstr>
      <vt:lpstr>1. Why do economies grow?</vt:lpstr>
      <vt:lpstr>1. Why do economies grow?</vt:lpstr>
      <vt:lpstr>1. Why do economies grow?</vt:lpstr>
      <vt:lpstr>2. Is growth bad for the environment?</vt:lpstr>
      <vt:lpstr>2. Is growth bad for the environment?</vt:lpstr>
      <vt:lpstr>3. Are we running out of resources?</vt:lpstr>
      <vt:lpstr>3. Are we running out of resources?</vt:lpstr>
      <vt:lpstr>45. What policies should we use to make future generations better off?</vt:lpstr>
      <vt:lpstr>Next: The Story of Development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ECON*2100 Week 1 – Lecture 1</dc:title>
  <dc:creator>r</dc:creator>
  <cp:lastModifiedBy>rmxi</cp:lastModifiedBy>
  <cp:revision>37</cp:revision>
  <dcterms:created xsi:type="dcterms:W3CDTF">2006-08-16T00:00:00Z</dcterms:created>
  <dcterms:modified xsi:type="dcterms:W3CDTF">2017-09-07T15:11:50Z</dcterms:modified>
</cp:coreProperties>
</file>