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6" r:id="rId2"/>
    <p:sldId id="313" r:id="rId3"/>
    <p:sldId id="292" r:id="rId4"/>
    <p:sldId id="314" r:id="rId5"/>
    <p:sldId id="315" r:id="rId6"/>
    <p:sldId id="293" r:id="rId7"/>
    <p:sldId id="294" r:id="rId8"/>
    <p:sldId id="291" r:id="rId9"/>
    <p:sldId id="295" r:id="rId10"/>
    <p:sldId id="296" r:id="rId11"/>
    <p:sldId id="297" r:id="rId12"/>
    <p:sldId id="298" r:id="rId13"/>
    <p:sldId id="300" r:id="rId14"/>
    <p:sldId id="301" r:id="rId15"/>
    <p:sldId id="317" r:id="rId16"/>
    <p:sldId id="260" r:id="rId17"/>
    <p:sldId id="261" r:id="rId18"/>
    <p:sldId id="316" r:id="rId19"/>
    <p:sldId id="266" r:id="rId20"/>
    <p:sldId id="267" r:id="rId21"/>
    <p:sldId id="268" r:id="rId22"/>
    <p:sldId id="273" r:id="rId23"/>
    <p:sldId id="270" r:id="rId24"/>
    <p:sldId id="274" r:id="rId25"/>
    <p:sldId id="284" r:id="rId26"/>
    <p:sldId id="318" r:id="rId27"/>
    <p:sldId id="319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39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xi\Dropbox\My%20DB%20Desk\Dayaratna.d\SCC\graphs\SCC_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Sheet1!$H$5</c:f>
              <c:strCache>
                <c:ptCount val="1"/>
                <c:pt idx="0">
                  <c:v>Simulated ECS (RB07)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Sheet1!$G$6:$G$10</c:f>
              <c:numCache>
                <c:formatCode>General</c:formatCod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xVal>
          <c:yVal>
            <c:numRef>
              <c:f>Sheet1!$H$6:$H$10</c:f>
              <c:numCache>
                <c:formatCode>"$"#,##0.00_);[Red]\("$"#,##0.00\)</c:formatCode>
                <c:ptCount val="5"/>
                <c:pt idx="0">
                  <c:v>23.47</c:v>
                </c:pt>
                <c:pt idx="1">
                  <c:v>28.529999999999998</c:v>
                </c:pt>
                <c:pt idx="2">
                  <c:v>33.480000000000004</c:v>
                </c:pt>
                <c:pt idx="3">
                  <c:v>38.905000000000001</c:v>
                </c:pt>
                <c:pt idx="4">
                  <c:v>44.72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Sheet1!$I$5</c:f>
              <c:strCache>
                <c:ptCount val="1"/>
                <c:pt idx="0">
                  <c:v>Empirical ECS (LC15)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Sheet1!$G$6:$G$10</c:f>
              <c:numCache>
                <c:formatCode>General</c:formatCod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xVal>
          <c:yVal>
            <c:numRef>
              <c:f>Sheet1!$I$6:$I$10</c:f>
              <c:numCache>
                <c:formatCode>"$"#,##0.00_);[Red]\("$"#,##0.00\)</c:formatCode>
                <c:ptCount val="5"/>
                <c:pt idx="0">
                  <c:v>9.14</c:v>
                </c:pt>
                <c:pt idx="1">
                  <c:v>11.425000000000001</c:v>
                </c:pt>
                <c:pt idx="2">
                  <c:v>13.674999999999999</c:v>
                </c:pt>
                <c:pt idx="3">
                  <c:v>16.164999999999999</c:v>
                </c:pt>
                <c:pt idx="4">
                  <c:v>18.869999999999997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5016760"/>
        <c:axId val="385018328"/>
      </c:scatterChart>
      <c:valAx>
        <c:axId val="385016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85018328"/>
        <c:crosses val="autoZero"/>
        <c:crossBetween val="midCat"/>
      </c:valAx>
      <c:valAx>
        <c:axId val="38501832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&quot;$&quot;#,##0_);[Red]\(&quot;$&quot;#,##0\)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85016760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0C2A2-6107-43F5-96C4-231A9604CF78}" type="datetimeFigureOut">
              <a:rPr lang="en-CA" smtClean="0"/>
              <a:t>2016-12-07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9EEB-C0B6-41D4-8260-55F52D5019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69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863E-0D8D-4EED-BC9E-C6069256E538}" type="datetime1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C68E-C28D-41B7-8B79-3498BFD65E86}" type="datetime1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20B-B62A-4D40-832E-FF66EDAB208A}" type="datetime1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F1BD-7B38-443D-A0B4-E7B28E8C6765}" type="datetime1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443-B844-431B-954A-E6AFF6261DD7}" type="datetime1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0404-9863-4D13-A975-C2C09FFC360D}" type="datetime1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0634-A6B2-4DEB-A575-1A3ECCBEF790}" type="datetime1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144B-92E4-451B-8EB2-C1CCD2A783CD}" type="datetime1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4E5D-C1C0-41B1-9676-AEBC6C870326}" type="datetime1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B11-3D25-438F-A4EA-F5FA96839DAB}" type="datetime1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F725-5C26-4A6A-B819-A960004D51BD}" type="datetime1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1190-06C1-4B8E-90D8-13EAF194F7D6}" type="datetime1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Issues in Carbon Pricing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Harvard Electricity Policy Group</a:t>
            </a:r>
          </a:p>
          <a:p>
            <a:pPr marL="57150" indent="0" algn="ctr">
              <a:buNone/>
            </a:pPr>
            <a:r>
              <a:rPr lang="en-CA" dirty="0" smtClean="0"/>
              <a:t>Scottsdale AZ</a:t>
            </a:r>
          </a:p>
          <a:p>
            <a:pPr marL="57150" indent="0" algn="ctr">
              <a:buNone/>
            </a:pPr>
            <a:r>
              <a:rPr lang="en-CA" dirty="0" smtClean="0"/>
              <a:t>December 2016</a:t>
            </a:r>
          </a:p>
          <a:p>
            <a:pPr marL="57150" indent="0" algn="ctr">
              <a:buNone/>
            </a:pPr>
            <a:endParaRPr lang="en-CA" dirty="0"/>
          </a:p>
          <a:p>
            <a:pPr marL="57150" indent="0" algn="ctr">
              <a:buNone/>
            </a:pPr>
            <a:r>
              <a:rPr lang="en-CA" i="1" dirty="0" smtClean="0"/>
              <a:t>Presented by:</a:t>
            </a:r>
          </a:p>
          <a:p>
            <a:pPr marL="57150" indent="0" algn="ctr">
              <a:buNone/>
            </a:pPr>
            <a:r>
              <a:rPr lang="en-CA" dirty="0" smtClean="0"/>
              <a:t>Ross McKitrick</a:t>
            </a:r>
          </a:p>
          <a:p>
            <a:pPr marL="57150" indent="0" algn="ctr">
              <a:buNone/>
            </a:pPr>
            <a:r>
              <a:rPr lang="en-CA" dirty="0" smtClean="0"/>
              <a:t>University of Guelph</a:t>
            </a:r>
          </a:p>
          <a:p>
            <a:pPr lvl="1"/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5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Second-Best </a:t>
            </a:r>
            <a:r>
              <a:rPr lang="en-CA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9934" y="1828800"/>
            <a:ext cx="4182266" cy="3581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124200" y="2514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76834" y="4419600"/>
            <a:ext cx="25189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495800" y="4000502"/>
            <a:ext cx="2427" cy="14858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2788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278868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Third-Best </a:t>
            </a:r>
            <a:r>
              <a:rPr lang="en-CA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929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9934" y="1828800"/>
            <a:ext cx="5934866" cy="358139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421538" y="235649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76834" y="4419600"/>
            <a:ext cx="25189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495800" y="4000502"/>
            <a:ext cx="2427" cy="14858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2788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278868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5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Third-Best </a:t>
            </a:r>
            <a:r>
              <a:rPr lang="en-CA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929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9934" y="1828800"/>
            <a:ext cx="5934866" cy="358139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421538" y="235649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76834" y="4724400"/>
            <a:ext cx="30523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029200" y="3657600"/>
            <a:ext cx="7767" cy="17525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87723" y="44958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723" y="4495800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38700" y="553033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5530330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43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Third-Best </a:t>
            </a:r>
            <a:r>
              <a:rPr lang="en-CA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8" y="5410199"/>
            <a:ext cx="6929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1989934" y="1828800"/>
            <a:ext cx="4150355" cy="2514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421538" y="235649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76834" y="4724400"/>
            <a:ext cx="30523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029200" y="3657600"/>
            <a:ext cx="7767" cy="17525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87723" y="44958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723" y="4495800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38700" y="553033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5530330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6140289" y="4343400"/>
            <a:ext cx="336711" cy="1066799"/>
          </a:xfrm>
          <a:prstGeom prst="rightBrace">
            <a:avLst>
              <a:gd name="adj1" fmla="val 8333"/>
              <a:gd name="adj2" fmla="val 505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172200" y="4343400"/>
            <a:ext cx="0" cy="10667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81367" y="4711997"/>
            <a:ext cx="34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B</a:t>
            </a:r>
            <a:endParaRPr lang="en-CA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48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Threshold </a:t>
            </a:r>
            <a:r>
              <a:rPr lang="en-CA" dirty="0" smtClean="0"/>
              <a:t>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i="1" dirty="0" smtClean="0"/>
              <a:t>B</a:t>
            </a:r>
            <a:r>
              <a:rPr lang="en-CA" dirty="0" smtClean="0"/>
              <a:t> = cost of first unit of emission reductions if </a:t>
            </a:r>
          </a:p>
          <a:p>
            <a:pPr lvl="1"/>
            <a:r>
              <a:rPr lang="en-CA" dirty="0"/>
              <a:t>tax system is </a:t>
            </a:r>
            <a:r>
              <a:rPr lang="en-CA" dirty="0" smtClean="0"/>
              <a:t>sub-optimal +/or</a:t>
            </a:r>
          </a:p>
          <a:p>
            <a:pPr lvl="1"/>
            <a:r>
              <a:rPr lang="en-CA" dirty="0" smtClean="0"/>
              <a:t>Carbon tax is not sole instrument </a:t>
            </a:r>
            <a:r>
              <a:rPr lang="en-CA" dirty="0"/>
              <a:t>+/or</a:t>
            </a:r>
          </a:p>
          <a:p>
            <a:pPr lvl="1"/>
            <a:r>
              <a:rPr lang="en-CA" dirty="0" smtClean="0"/>
              <a:t>Policy is not revenue-raising/revenue neutral </a:t>
            </a:r>
          </a:p>
          <a:p>
            <a:endParaRPr lang="en-CA" dirty="0"/>
          </a:p>
          <a:p>
            <a:pPr>
              <a:tabLst>
                <a:tab pos="5486400" algn="l"/>
              </a:tabLst>
            </a:pPr>
            <a:r>
              <a:rPr lang="en-CA" dirty="0" err="1"/>
              <a:t>Bovenberg</a:t>
            </a:r>
            <a:r>
              <a:rPr lang="en-CA" dirty="0"/>
              <a:t> and </a:t>
            </a:r>
            <a:r>
              <a:rPr lang="en-CA" dirty="0" err="1"/>
              <a:t>Goulder</a:t>
            </a:r>
            <a:r>
              <a:rPr lang="en-CA" dirty="0"/>
              <a:t> (1996): 	</a:t>
            </a:r>
            <a:r>
              <a:rPr lang="en-CA" i="1" dirty="0"/>
              <a:t>B</a:t>
            </a:r>
            <a:r>
              <a:rPr lang="en-CA" dirty="0"/>
              <a:t> = $50/tonne</a:t>
            </a:r>
          </a:p>
          <a:p>
            <a:pPr>
              <a:tabLst>
                <a:tab pos="5486400" algn="l"/>
              </a:tabLst>
            </a:pPr>
            <a:r>
              <a:rPr lang="en-CA" dirty="0"/>
              <a:t>IWG (2013)	</a:t>
            </a:r>
            <a:r>
              <a:rPr lang="en-CA" i="1" dirty="0"/>
              <a:t>MD</a:t>
            </a:r>
            <a:r>
              <a:rPr lang="en-CA" dirty="0"/>
              <a:t> = $40/tonne</a:t>
            </a:r>
          </a:p>
          <a:p>
            <a:endParaRPr lang="en-CA" i="1" dirty="0" smtClean="0"/>
          </a:p>
          <a:p>
            <a:r>
              <a:rPr lang="en-CA" i="1" dirty="0" smtClean="0"/>
              <a:t>B</a:t>
            </a:r>
            <a:r>
              <a:rPr lang="en-CA" dirty="0" smtClean="0"/>
              <a:t> &gt; </a:t>
            </a:r>
            <a:r>
              <a:rPr lang="en-CA" i="1" dirty="0" smtClean="0"/>
              <a:t>MD</a:t>
            </a:r>
            <a:r>
              <a:rPr lang="en-CA" dirty="0" smtClean="0"/>
              <a:t>: Carbon tax is welfare-reducing </a:t>
            </a:r>
            <a:r>
              <a:rPr lang="en-CA" i="1" dirty="0" smtClean="0"/>
              <a:t>even if there is a positive externality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6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Looking closer at SCC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SCC estimates come from IAM black boxes</a:t>
            </a:r>
            <a:endParaRPr lang="en-CA" dirty="0"/>
          </a:p>
          <a:p>
            <a:pPr lvl="1"/>
            <a:r>
              <a:rPr lang="en-CA" dirty="0"/>
              <a:t>DICE (Nordhaus), FUND (</a:t>
            </a:r>
            <a:r>
              <a:rPr lang="en-CA" dirty="0" err="1"/>
              <a:t>Tol</a:t>
            </a:r>
            <a:r>
              <a:rPr lang="en-CA" dirty="0"/>
              <a:t>), PAGE (Hope</a:t>
            </a:r>
            <a:r>
              <a:rPr lang="en-CA" dirty="0" smtClean="0"/>
              <a:t>)</a:t>
            </a:r>
            <a:endParaRPr lang="en-CA" dirty="0"/>
          </a:p>
          <a:p>
            <a:pPr lvl="1"/>
            <a:r>
              <a:rPr lang="en-CA" dirty="0"/>
              <a:t>Yield </a:t>
            </a:r>
            <a:r>
              <a:rPr lang="en-CA" i="1" dirty="0"/>
              <a:t>MD</a:t>
            </a:r>
            <a:r>
              <a:rPr lang="en-CA" dirty="0"/>
              <a:t> or Social Cost of Carbon (SCC)</a:t>
            </a:r>
          </a:p>
          <a:p>
            <a:pPr lvl="1"/>
            <a:endParaRPr lang="en-CA" dirty="0"/>
          </a:p>
          <a:p>
            <a:r>
              <a:rPr lang="en-CA" dirty="0"/>
              <a:t>Depend heavily on Equilibrium Climate Sensitivity (ECS) parameter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4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Small uncertainty in feedback rate yields big spread and fat upper tail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743200"/>
            <a:ext cx="37528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Inter-Agency Working Group (IWG)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Used Roe-Baker (2007) ECS distribution, ran Monte Carlo analyses to generate SCC distribution</a:t>
            </a:r>
          </a:p>
          <a:p>
            <a:endParaRPr lang="en-CA" dirty="0" smtClean="0"/>
          </a:p>
          <a:p>
            <a:r>
              <a:rPr lang="en-CA" dirty="0" smtClean="0"/>
              <a:t>Generated mean SCC as of 2015 of $38 (@3.0%) 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78908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 #1: Time scale of upper tail inconsistent with damage path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Roe and Bauman (2013): Adjustment time goes up with square of ECS</a:t>
            </a:r>
          </a:p>
          <a:p>
            <a:endParaRPr lang="en-CA" dirty="0"/>
          </a:p>
          <a:p>
            <a:r>
              <a:rPr lang="en-CA" dirty="0" smtClean="0"/>
              <a:t>IAMs do not take this into account and use physically-impossible time scales for high sensitivity cases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0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Problem #2: Empirical </a:t>
            </a:r>
            <a:r>
              <a:rPr lang="en-CA" dirty="0" smtClean="0"/>
              <a:t>ECS estimates inconsistent with IWG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209925" cy="293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7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“Second-best” analysis shows carbon tax unlikely to improve welfare</a:t>
            </a:r>
          </a:p>
          <a:p>
            <a:endParaRPr lang="en-CA" dirty="0"/>
          </a:p>
          <a:p>
            <a:r>
              <a:rPr lang="en-CA" dirty="0" smtClean="0"/>
              <a:t>Empirical evidence on model parameters &amp; realistic implementation issues undermine case even more</a:t>
            </a:r>
          </a:p>
          <a:p>
            <a:endParaRPr lang="en-CA" dirty="0"/>
          </a:p>
          <a:p>
            <a:r>
              <a:rPr lang="en-CA" dirty="0" smtClean="0"/>
              <a:t>We should re-think carbon pricing along the lines of monetary policy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5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Problem #2: Empirical ECS estimates inconsistent with IWG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1828800"/>
            <a:ext cx="47244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4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Problem #2: Empirical ECS estimates inconsistent with IWG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4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Problem #2: Empirical ECS estimates inconsistent with IWG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7162800" y="40386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3962400"/>
            <a:ext cx="99060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DICE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Lewis &amp; Curry 2015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Used IPCC </a:t>
            </a:r>
            <a:r>
              <a:rPr lang="en-CA" dirty="0" err="1" smtClean="0"/>
              <a:t>forcings</a:t>
            </a:r>
            <a:r>
              <a:rPr lang="en-CA" dirty="0" smtClean="0"/>
              <a:t> post-1750 and updated surface and ocean data</a:t>
            </a:r>
          </a:p>
          <a:p>
            <a:endParaRPr lang="en-CA" dirty="0" smtClean="0"/>
          </a:p>
          <a:p>
            <a:r>
              <a:rPr lang="en-CA" dirty="0" smtClean="0"/>
              <a:t>Conditioned ECS on estimated OHU efficiency</a:t>
            </a:r>
          </a:p>
          <a:p>
            <a:endParaRPr lang="en-CA" dirty="0" smtClean="0"/>
          </a:p>
          <a:p>
            <a:r>
              <a:rPr lang="en-CA" dirty="0" smtClean="0"/>
              <a:t>Results stable across numerous different start- and end-dates</a:t>
            </a:r>
          </a:p>
          <a:p>
            <a:endParaRPr lang="en-CA" dirty="0" smtClean="0"/>
          </a:p>
          <a:p>
            <a:r>
              <a:rPr lang="en-CA" dirty="0" smtClean="0"/>
              <a:t>ECS best estimate 1.64 C </a:t>
            </a:r>
          </a:p>
          <a:p>
            <a:pPr lvl="2"/>
            <a:r>
              <a:rPr lang="en-CA" dirty="0" smtClean="0"/>
              <a:t>[5—95%] range of 1.05 – 4.05 C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 &amp; DICE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used EPA’s </a:t>
            </a:r>
            <a:r>
              <a:rPr lang="en-CA" dirty="0" err="1" smtClean="0"/>
              <a:t>Matlab</a:t>
            </a:r>
            <a:r>
              <a:rPr lang="en-CA" dirty="0" smtClean="0"/>
              <a:t> code </a:t>
            </a:r>
          </a:p>
          <a:p>
            <a:r>
              <a:rPr lang="en-CA" dirty="0" smtClean="0"/>
              <a:t>Replicated IWG results</a:t>
            </a:r>
            <a:endParaRPr lang="en-CA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4" r="13322"/>
          <a:stretch/>
        </p:blipFill>
        <p:spPr bwMode="auto">
          <a:xfrm>
            <a:off x="1225296" y="3834384"/>
            <a:ext cx="623620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6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Avg</a:t>
            </a:r>
            <a:r>
              <a:rPr lang="en-CA" dirty="0" smtClean="0"/>
              <a:t> of DICE and FUND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Avg</a:t>
            </a:r>
            <a:r>
              <a:rPr lang="en-CA" dirty="0" smtClean="0"/>
              <a:t> SCC Estimate out to 2050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529623"/>
              </p:ext>
            </p:extLst>
          </p:nvPr>
        </p:nvGraphicFramePr>
        <p:xfrm>
          <a:off x="0" y="2209800"/>
          <a:ext cx="8905875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9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(ideal) alternative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Temperature-indexed carbon tax</a:t>
            </a:r>
          </a:p>
          <a:p>
            <a:pPr lvl="1"/>
            <a:r>
              <a:rPr lang="en-CA" dirty="0" smtClean="0"/>
              <a:t>Simple linear function of satellite-derived atmospheric temperature measure</a:t>
            </a:r>
          </a:p>
          <a:p>
            <a:pPr lvl="1"/>
            <a:r>
              <a:rPr lang="en-CA" dirty="0" smtClean="0"/>
              <a:t>If warming happens, tax will go up, and vice versa</a:t>
            </a:r>
          </a:p>
          <a:p>
            <a:pPr lvl="1"/>
            <a:endParaRPr lang="en-CA" dirty="0"/>
          </a:p>
          <a:p>
            <a:r>
              <a:rPr lang="en-CA" dirty="0" smtClean="0"/>
              <a:t>Futures market for tax exemption certificates</a:t>
            </a:r>
          </a:p>
          <a:p>
            <a:pPr lvl="1"/>
            <a:r>
              <a:rPr lang="en-CA" dirty="0" smtClean="0"/>
              <a:t>Sequence of prices would reveal market expectation of warming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Futures market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70000" lnSpcReduction="20000"/>
          </a:bodyPr>
          <a:lstStyle/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 market will become the world’s most powerful climate model</a:t>
            </a:r>
          </a:p>
          <a:p>
            <a:endParaRPr lang="en-CA" dirty="0"/>
          </a:p>
          <a:p>
            <a:r>
              <a:rPr lang="en-CA" dirty="0" smtClean="0"/>
              <a:t>We can show these forecasts are unbiased and use all available information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95" y="1295400"/>
            <a:ext cx="68008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18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Real-World considerations make it unlikely carbon regulations can pass Cost-Benefit test</a:t>
            </a:r>
          </a:p>
          <a:p>
            <a:endParaRPr lang="en-CA" dirty="0"/>
          </a:p>
          <a:p>
            <a:r>
              <a:rPr lang="en-CA" dirty="0" smtClean="0"/>
              <a:t>Even </a:t>
            </a:r>
            <a:r>
              <a:rPr lang="en-CA" smtClean="0"/>
              <a:t>a carbon </a:t>
            </a:r>
            <a:r>
              <a:rPr lang="en-CA" dirty="0" smtClean="0"/>
              <a:t>tax is unlikely to be a net benefit</a:t>
            </a:r>
          </a:p>
          <a:p>
            <a:endParaRPr lang="en-CA" dirty="0" smtClean="0"/>
          </a:p>
          <a:p>
            <a:r>
              <a:rPr lang="en-CA" dirty="0" smtClean="0"/>
              <a:t>SCC estimates are likely biased high due to skewed ECS distribution</a:t>
            </a:r>
          </a:p>
          <a:p>
            <a:pPr lvl="1"/>
            <a:r>
              <a:rPr lang="en-CA" dirty="0" smtClean="0"/>
              <a:t>In FUND model CO2 is not necessarily even a net negative externality</a:t>
            </a:r>
          </a:p>
          <a:p>
            <a:pPr lvl="1"/>
            <a:endParaRPr lang="en-CA" dirty="0"/>
          </a:p>
          <a:p>
            <a:r>
              <a:rPr lang="en-CA" dirty="0" smtClean="0"/>
              <a:t>I propose re-thinking carbon pricing using monetary policy as an analogue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First-Best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8" y="2822984"/>
            <a:ext cx="451594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 = (Private) Marginal Abatement Costs</a:t>
            </a:r>
            <a:endParaRPr lang="en-CA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2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First-Best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0" y="2705100"/>
            <a:ext cx="263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 = Marginal Damages</a:t>
            </a:r>
            <a:endParaRPr lang="en-CA" i="1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112617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2001342" y="4191000"/>
            <a:ext cx="21112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1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Second-Best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6834" y="1828800"/>
            <a:ext cx="4195366" cy="3581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942134" y="2203713"/>
            <a:ext cx="396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 </a:t>
            </a:r>
            <a:r>
              <a:rPr lang="en-CA" i="1" dirty="0" smtClean="0"/>
              <a:t>= </a:t>
            </a:r>
            <a:r>
              <a:rPr lang="en-CA" i="1" dirty="0"/>
              <a:t>Social Marginal Abatement </a:t>
            </a:r>
            <a:r>
              <a:rPr lang="en-CA" i="1" dirty="0" smtClean="0"/>
              <a:t>Costs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001342" y="4191000"/>
            <a:ext cx="21112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112617" y="4191000"/>
            <a:ext cx="0" cy="12191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62400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71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1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Second-Best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5567" y="1828800"/>
            <a:ext cx="4186633" cy="3581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76834" y="3962400"/>
            <a:ext cx="25189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495800" y="3962400"/>
            <a:ext cx="18202" cy="1447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37338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942134" y="2203713"/>
            <a:ext cx="1325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8391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Second-Best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78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13716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5567" y="5410200"/>
            <a:ext cx="532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Emissions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095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$/unit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01342" y="2927997"/>
            <a:ext cx="4170858" cy="248220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9934" y="1828800"/>
            <a:ext cx="4182266" cy="3581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6834" y="2971801"/>
            <a:ext cx="4271566" cy="243839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8259" y="282298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/>
              <a:t>P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6511" y="27051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MD</a:t>
            </a:r>
            <a:endParaRPr lang="en-CA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76834" y="4419600"/>
            <a:ext cx="25189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495800" y="4000502"/>
            <a:ext cx="2427" cy="14858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2788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278868"/>
                <a:ext cx="3810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0199"/>
                <a:ext cx="381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4102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942134" y="2203713"/>
            <a:ext cx="1325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MAC</a:t>
            </a:r>
            <a:r>
              <a:rPr lang="en-CA" i="1" baseline="-25000" dirty="0" smtClean="0"/>
              <a:t>S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22758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Second-Best Case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 smtClean="0"/>
                  <a:t>Taking into account other distortions in tax system</a:t>
                </a:r>
              </a:p>
              <a:p>
                <a:endParaRPr lang="en-CA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𝑀𝐷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𝑀𝐶𝑃𝐹</m:t>
                          </m:r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pPr marL="457200" lvl="1" indent="0">
                  <a:buNone/>
                </a:pPr>
                <a:endParaRPr lang="en-CA" dirty="0" smtClean="0"/>
              </a:p>
              <a:p>
                <a:pPr marL="457200" lvl="1" indent="0">
                  <a:buNone/>
                </a:pPr>
                <a:r>
                  <a:rPr lang="en-CA" dirty="0" smtClean="0"/>
                  <a:t>where </a:t>
                </a:r>
                <a:r>
                  <a:rPr lang="en-CA" i="1" dirty="0" smtClean="0"/>
                  <a:t>MCPF = Marginal Cost of Public Funds</a:t>
                </a:r>
                <a:endParaRPr lang="en-CA" dirty="0"/>
              </a:p>
              <a:p>
                <a:pPr marL="0" indent="0">
                  <a:buNone/>
                </a:pPr>
                <a:r>
                  <a:rPr lang="en-CA" dirty="0" smtClean="0"/>
                  <a:t>	~ 1.4 or so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2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Tax Revenues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This is the outcome </a:t>
            </a:r>
            <a:r>
              <a:rPr lang="en-CA" dirty="0" smtClean="0"/>
              <a:t>with optimized </a:t>
            </a:r>
            <a:r>
              <a:rPr lang="en-CA" smtClean="0"/>
              <a:t>taxes and full </a:t>
            </a:r>
            <a:r>
              <a:rPr lang="en-CA" dirty="0" smtClean="0"/>
              <a:t>revenue recycling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What if neither assumption holds?</a:t>
            </a:r>
          </a:p>
          <a:p>
            <a:pPr lvl="1"/>
            <a:r>
              <a:rPr lang="en-CA" dirty="0" smtClean="0"/>
              <a:t>Command-and-Control or Tradable Quotas</a:t>
            </a:r>
          </a:p>
          <a:p>
            <a:pPr lvl="1"/>
            <a:r>
              <a:rPr lang="en-CA" dirty="0" smtClean="0"/>
              <a:t>Non-optimal tax system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636</Words>
  <Application>Microsoft Office PowerPoint</Application>
  <PresentationFormat>On-screen Show (4:3)</PresentationFormat>
  <Paragraphs>287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 Math</vt:lpstr>
      <vt:lpstr>Office Theme</vt:lpstr>
      <vt:lpstr>Issues in Carbon Pricing</vt:lpstr>
      <vt:lpstr>Summary</vt:lpstr>
      <vt:lpstr>First-Best Model</vt:lpstr>
      <vt:lpstr>First-Best Model</vt:lpstr>
      <vt:lpstr>Second-Best Case</vt:lpstr>
      <vt:lpstr>Second-Best Case</vt:lpstr>
      <vt:lpstr>Second-Best Case</vt:lpstr>
      <vt:lpstr>Second-Best Case</vt:lpstr>
      <vt:lpstr>Tax Revenues</vt:lpstr>
      <vt:lpstr>Second-Best Case</vt:lpstr>
      <vt:lpstr>Third-Best Case</vt:lpstr>
      <vt:lpstr>Third-Best Case</vt:lpstr>
      <vt:lpstr>Third-Best Case</vt:lpstr>
      <vt:lpstr>Threshold Value</vt:lpstr>
      <vt:lpstr>Looking closer at SCC</vt:lpstr>
      <vt:lpstr>ECS</vt:lpstr>
      <vt:lpstr>Inter-Agency Working Group (IWG)</vt:lpstr>
      <vt:lpstr>Problem #1: Time scale of upper tail inconsistent with damage path</vt:lpstr>
      <vt:lpstr>Problem #2: Empirical ECS estimates inconsistent with IWG distribution</vt:lpstr>
      <vt:lpstr>Problem #2: Empirical ECS estimates inconsistent with IWG distribution</vt:lpstr>
      <vt:lpstr>Problem #2: Empirical ECS estimates inconsistent with IWG distribution</vt:lpstr>
      <vt:lpstr>Problem #2: Empirical ECS estimates inconsistent with IWG distribution</vt:lpstr>
      <vt:lpstr>Lewis &amp; Curry 2015</vt:lpstr>
      <vt:lpstr>FUND &amp; DICE</vt:lpstr>
      <vt:lpstr>Avg of DICE and FUND</vt:lpstr>
      <vt:lpstr>My (ideal) alternative</vt:lpstr>
      <vt:lpstr>Futures market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Empirically-Constrained Climate Sensitivity and the Social Cost of Carbon</dc:title>
  <dc:creator>r</dc:creator>
  <cp:lastModifiedBy>rmxi</cp:lastModifiedBy>
  <cp:revision>160</cp:revision>
  <dcterms:created xsi:type="dcterms:W3CDTF">2006-08-16T00:00:00Z</dcterms:created>
  <dcterms:modified xsi:type="dcterms:W3CDTF">2016-12-07T21:01:36Z</dcterms:modified>
</cp:coreProperties>
</file>