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32"/>
  </p:notesMasterIdLst>
  <p:handoutMasterIdLst>
    <p:handoutMasterId r:id="rId33"/>
  </p:handoutMasterIdLst>
  <p:sldIdLst>
    <p:sldId id="256" r:id="rId2"/>
    <p:sldId id="306" r:id="rId3"/>
    <p:sldId id="307" r:id="rId4"/>
    <p:sldId id="394" r:id="rId5"/>
    <p:sldId id="331" r:id="rId6"/>
    <p:sldId id="393" r:id="rId7"/>
    <p:sldId id="401" r:id="rId8"/>
    <p:sldId id="402" r:id="rId9"/>
    <p:sldId id="405" r:id="rId10"/>
    <p:sldId id="395" r:id="rId11"/>
    <p:sldId id="396" r:id="rId12"/>
    <p:sldId id="399" r:id="rId13"/>
    <p:sldId id="400" r:id="rId14"/>
    <p:sldId id="403" r:id="rId15"/>
    <p:sldId id="404" r:id="rId16"/>
    <p:sldId id="410" r:id="rId17"/>
    <p:sldId id="411" r:id="rId18"/>
    <p:sldId id="406" r:id="rId19"/>
    <p:sldId id="389" r:id="rId20"/>
    <p:sldId id="409" r:id="rId21"/>
    <p:sldId id="412" r:id="rId22"/>
    <p:sldId id="358" r:id="rId23"/>
    <p:sldId id="360" r:id="rId24"/>
    <p:sldId id="359" r:id="rId25"/>
    <p:sldId id="362" r:id="rId26"/>
    <p:sldId id="357" r:id="rId27"/>
    <p:sldId id="413" r:id="rId28"/>
    <p:sldId id="414" r:id="rId29"/>
    <p:sldId id="415" r:id="rId30"/>
    <p:sldId id="416" r:id="rId31"/>
  </p:sldIdLst>
  <p:sldSz cx="9144000" cy="6858000" type="screen4x3"/>
  <p:notesSz cx="6645275" cy="9777413"/>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5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282" name="Rectangle 2"/>
          <p:cNvSpPr>
            <a:spLocks noGrp="1" noChangeArrowheads="1"/>
          </p:cNvSpPr>
          <p:nvPr>
            <p:ph type="hdr" sz="quarter"/>
          </p:nvPr>
        </p:nvSpPr>
        <p:spPr bwMode="auto">
          <a:xfrm>
            <a:off x="0" y="0"/>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97283" name="Rectangle 3"/>
          <p:cNvSpPr>
            <a:spLocks noGrp="1" noChangeArrowheads="1"/>
          </p:cNvSpPr>
          <p:nvPr>
            <p:ph type="dt" sz="quarter" idx="1"/>
          </p:nvPr>
        </p:nvSpPr>
        <p:spPr bwMode="auto">
          <a:xfrm>
            <a:off x="3763963" y="0"/>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US"/>
          </a:p>
        </p:txBody>
      </p:sp>
      <p:sp>
        <p:nvSpPr>
          <p:cNvPr id="97284" name="Rectangle 4"/>
          <p:cNvSpPr>
            <a:spLocks noGrp="1" noChangeArrowheads="1"/>
          </p:cNvSpPr>
          <p:nvPr>
            <p:ph type="ftr" sz="quarter" idx="2"/>
          </p:nvPr>
        </p:nvSpPr>
        <p:spPr bwMode="auto">
          <a:xfrm>
            <a:off x="0" y="9286875"/>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97285" name="Rectangle 5"/>
          <p:cNvSpPr>
            <a:spLocks noGrp="1" noChangeArrowheads="1"/>
          </p:cNvSpPr>
          <p:nvPr>
            <p:ph type="sldNum" sz="quarter" idx="3"/>
          </p:nvPr>
        </p:nvSpPr>
        <p:spPr bwMode="auto">
          <a:xfrm>
            <a:off x="3763963" y="9286875"/>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F06B90AD-B74D-4592-A287-40DF948AE143}" type="slidenum">
              <a:rPr lang="en-US"/>
              <a:pPr>
                <a:defRPr/>
              </a:pPr>
              <a:t>‹#›</a:t>
            </a:fld>
            <a:endParaRPr lang="en-US"/>
          </a:p>
        </p:txBody>
      </p:sp>
    </p:spTree>
    <p:extLst>
      <p:ext uri="{BB962C8B-B14F-4D97-AF65-F5344CB8AC3E}">
        <p14:creationId xmlns:p14="http://schemas.microsoft.com/office/powerpoint/2010/main" val="18538813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26627" name="Rectangle 3"/>
          <p:cNvSpPr>
            <a:spLocks noGrp="1" noChangeArrowheads="1"/>
          </p:cNvSpPr>
          <p:nvPr>
            <p:ph type="dt" idx="1"/>
          </p:nvPr>
        </p:nvSpPr>
        <p:spPr bwMode="auto">
          <a:xfrm>
            <a:off x="3763963" y="0"/>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defRPr sz="1200" smtClean="0">
                <a:latin typeface="Times New Roman" pitchFamily="18" charset="0"/>
              </a:defRPr>
            </a:lvl1pPr>
          </a:lstStyle>
          <a:p>
            <a:pPr>
              <a:defRPr/>
            </a:pPr>
            <a:endParaRPr lang="en-US"/>
          </a:p>
        </p:txBody>
      </p:sp>
      <p:sp>
        <p:nvSpPr>
          <p:cNvPr id="47108" name="Rectangle 4"/>
          <p:cNvSpPr>
            <a:spLocks noGrp="1" noRot="1" noChangeAspect="1" noChangeArrowheads="1" noTextEdit="1"/>
          </p:cNvSpPr>
          <p:nvPr>
            <p:ph type="sldImg" idx="2"/>
          </p:nvPr>
        </p:nvSpPr>
        <p:spPr bwMode="auto">
          <a:xfrm>
            <a:off x="877888" y="733425"/>
            <a:ext cx="4889500" cy="36671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665163" y="4645025"/>
            <a:ext cx="5314950" cy="439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6630" name="Rectangle 6"/>
          <p:cNvSpPr>
            <a:spLocks noGrp="1" noChangeArrowheads="1"/>
          </p:cNvSpPr>
          <p:nvPr>
            <p:ph type="ftr" sz="quarter" idx="4"/>
          </p:nvPr>
        </p:nvSpPr>
        <p:spPr bwMode="auto">
          <a:xfrm>
            <a:off x="0" y="9286875"/>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0" hangingPunct="0">
              <a:defRPr sz="1200" smtClean="0">
                <a:latin typeface="Times New Roman" pitchFamily="18" charset="0"/>
              </a:defRPr>
            </a:lvl1pPr>
          </a:lstStyle>
          <a:p>
            <a:pPr>
              <a:defRPr/>
            </a:pPr>
            <a:endParaRPr lang="en-US"/>
          </a:p>
        </p:txBody>
      </p:sp>
      <p:sp>
        <p:nvSpPr>
          <p:cNvPr id="26631" name="Rectangle 7"/>
          <p:cNvSpPr>
            <a:spLocks noGrp="1" noChangeArrowheads="1"/>
          </p:cNvSpPr>
          <p:nvPr>
            <p:ph type="sldNum" sz="quarter" idx="5"/>
          </p:nvPr>
        </p:nvSpPr>
        <p:spPr bwMode="auto">
          <a:xfrm>
            <a:off x="3763963" y="9286875"/>
            <a:ext cx="2879725"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defRPr sz="1200" smtClean="0">
                <a:latin typeface="Times New Roman" pitchFamily="18" charset="0"/>
              </a:defRPr>
            </a:lvl1pPr>
          </a:lstStyle>
          <a:p>
            <a:pPr>
              <a:defRPr/>
            </a:pPr>
            <a:fld id="{48BCE571-D013-4B84-92E7-BB04C39E0087}" type="slidenum">
              <a:rPr lang="en-US"/>
              <a:pPr>
                <a:defRPr/>
              </a:pPr>
              <a:t>‹#›</a:t>
            </a:fld>
            <a:endParaRPr lang="en-US"/>
          </a:p>
        </p:txBody>
      </p:sp>
    </p:spTree>
    <p:extLst>
      <p:ext uri="{BB962C8B-B14F-4D97-AF65-F5344CB8AC3E}">
        <p14:creationId xmlns:p14="http://schemas.microsoft.com/office/powerpoint/2010/main" val="21408701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5C836914-F73A-4CC1-913A-D8B3C62E4E93}" type="slidenum">
              <a:rPr lang="en-US">
                <a:latin typeface="Times New Roman" pitchFamily="18" charset="0"/>
              </a:rPr>
              <a:pPr/>
              <a:t>1</a:t>
            </a:fld>
            <a:endParaRPr lang="en-US">
              <a:latin typeface="Times New Roman" pitchFamily="18"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B0A85-B7FF-4663-AA59-188B194BE8BC}" type="slidenum">
              <a:rPr lang="en-US" smtClean="0"/>
              <a:t>21</a:t>
            </a:fld>
            <a:endParaRPr lang="en-US"/>
          </a:p>
        </p:txBody>
      </p:sp>
    </p:spTree>
    <p:extLst>
      <p:ext uri="{BB962C8B-B14F-4D97-AF65-F5344CB8AC3E}">
        <p14:creationId xmlns:p14="http://schemas.microsoft.com/office/powerpoint/2010/main" val="1186668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DB0A85-B7FF-4663-AA59-188B194BE8BC}" type="slidenum">
              <a:rPr lang="en-US" smtClean="0"/>
              <a:t>22</a:t>
            </a:fld>
            <a:endParaRPr lang="en-US"/>
          </a:p>
        </p:txBody>
      </p:sp>
    </p:spTree>
    <p:extLst>
      <p:ext uri="{BB962C8B-B14F-4D97-AF65-F5344CB8AC3E}">
        <p14:creationId xmlns:p14="http://schemas.microsoft.com/office/powerpoint/2010/main" val="11866684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rossmckitrick.com</a:t>
            </a:r>
            <a:endParaRPr lang="en-US" altLang="en-US"/>
          </a:p>
        </p:txBody>
      </p:sp>
      <p:sp>
        <p:nvSpPr>
          <p:cNvPr id="6" name="Slide Number Placeholder 5"/>
          <p:cNvSpPr>
            <a:spLocks noGrp="1"/>
          </p:cNvSpPr>
          <p:nvPr>
            <p:ph type="sldNum" sz="quarter" idx="12"/>
          </p:nvPr>
        </p:nvSpPr>
        <p:spPr/>
        <p:txBody>
          <a:bodyPr/>
          <a:lstStyle/>
          <a:p>
            <a:pPr>
              <a:defRPr/>
            </a:pPr>
            <a:fld id="{710E6056-8FE1-402E-9F17-9A6CBE327DA6}" type="slidenum">
              <a:rPr lang="en-US" altLang="en-US" smtClean="0"/>
              <a:pPr>
                <a:defRPr/>
              </a:pPr>
              <a:t>‹#›</a:t>
            </a:fld>
            <a:endParaRPr lang="en-US" altLang="en-US"/>
          </a:p>
        </p:txBody>
      </p:sp>
    </p:spTree>
    <p:extLst>
      <p:ext uri="{BB962C8B-B14F-4D97-AF65-F5344CB8AC3E}">
        <p14:creationId xmlns:p14="http://schemas.microsoft.com/office/powerpoint/2010/main" val="2159375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rossmckitrick.com</a:t>
            </a:r>
            <a:endParaRPr lang="en-US" altLang="en-US"/>
          </a:p>
        </p:txBody>
      </p:sp>
      <p:sp>
        <p:nvSpPr>
          <p:cNvPr id="6" name="Slide Number Placeholder 5"/>
          <p:cNvSpPr>
            <a:spLocks noGrp="1"/>
          </p:cNvSpPr>
          <p:nvPr>
            <p:ph type="sldNum" sz="quarter" idx="12"/>
          </p:nvPr>
        </p:nvSpPr>
        <p:spPr/>
        <p:txBody>
          <a:bodyPr/>
          <a:lstStyle/>
          <a:p>
            <a:pPr>
              <a:defRPr/>
            </a:pPr>
            <a:fld id="{E114EE4C-01E0-42DA-A28D-E243F29C81FF}" type="slidenum">
              <a:rPr lang="en-US" altLang="en-US" smtClean="0"/>
              <a:pPr>
                <a:defRPr/>
              </a:pPr>
              <a:t>‹#›</a:t>
            </a:fld>
            <a:endParaRPr lang="en-US" altLang="en-US"/>
          </a:p>
        </p:txBody>
      </p:sp>
    </p:spTree>
    <p:extLst>
      <p:ext uri="{BB962C8B-B14F-4D97-AF65-F5344CB8AC3E}">
        <p14:creationId xmlns:p14="http://schemas.microsoft.com/office/powerpoint/2010/main" val="2619584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rossmckitrick.com</a:t>
            </a:r>
            <a:endParaRPr lang="en-US" altLang="en-US"/>
          </a:p>
        </p:txBody>
      </p:sp>
      <p:sp>
        <p:nvSpPr>
          <p:cNvPr id="6" name="Slide Number Placeholder 5"/>
          <p:cNvSpPr>
            <a:spLocks noGrp="1"/>
          </p:cNvSpPr>
          <p:nvPr>
            <p:ph type="sldNum" sz="quarter" idx="12"/>
          </p:nvPr>
        </p:nvSpPr>
        <p:spPr/>
        <p:txBody>
          <a:bodyPr/>
          <a:lstStyle/>
          <a:p>
            <a:pPr>
              <a:defRPr/>
            </a:pPr>
            <a:fld id="{79BA8811-688E-4435-98DD-EE1B33603697}" type="slidenum">
              <a:rPr lang="en-US" altLang="en-US" smtClean="0"/>
              <a:pPr>
                <a:defRPr/>
              </a:pPr>
              <a:t>‹#›</a:t>
            </a:fld>
            <a:endParaRPr lang="en-US" altLang="en-US"/>
          </a:p>
        </p:txBody>
      </p:sp>
    </p:spTree>
    <p:extLst>
      <p:ext uri="{BB962C8B-B14F-4D97-AF65-F5344CB8AC3E}">
        <p14:creationId xmlns:p14="http://schemas.microsoft.com/office/powerpoint/2010/main" val="308910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rossmckitrick.com</a:t>
            </a:r>
            <a:endParaRPr lang="en-US" altLang="en-US"/>
          </a:p>
        </p:txBody>
      </p:sp>
      <p:sp>
        <p:nvSpPr>
          <p:cNvPr id="6" name="Slide Number Placeholder 5"/>
          <p:cNvSpPr>
            <a:spLocks noGrp="1"/>
          </p:cNvSpPr>
          <p:nvPr>
            <p:ph type="sldNum" sz="quarter" idx="12"/>
          </p:nvPr>
        </p:nvSpPr>
        <p:spPr/>
        <p:txBody>
          <a:bodyPr/>
          <a:lstStyle/>
          <a:p>
            <a:pPr>
              <a:defRPr/>
            </a:pPr>
            <a:fld id="{33615F11-0D6E-4C17-A41D-252BD96F92CE}" type="slidenum">
              <a:rPr lang="en-US" altLang="en-US" smtClean="0"/>
              <a:pPr>
                <a:defRPr/>
              </a:pPr>
              <a:t>‹#›</a:t>
            </a:fld>
            <a:endParaRPr lang="en-US" altLang="en-US"/>
          </a:p>
        </p:txBody>
      </p:sp>
    </p:spTree>
    <p:extLst>
      <p:ext uri="{BB962C8B-B14F-4D97-AF65-F5344CB8AC3E}">
        <p14:creationId xmlns:p14="http://schemas.microsoft.com/office/powerpoint/2010/main" val="1331134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r>
              <a:rPr lang="en-US" altLang="en-US" smtClean="0"/>
              <a:t>rossmckitrick.com</a:t>
            </a:r>
            <a:endParaRPr lang="en-US" altLang="en-US"/>
          </a:p>
        </p:txBody>
      </p:sp>
      <p:sp>
        <p:nvSpPr>
          <p:cNvPr id="6" name="Slide Number Placeholder 5"/>
          <p:cNvSpPr>
            <a:spLocks noGrp="1"/>
          </p:cNvSpPr>
          <p:nvPr>
            <p:ph type="sldNum" sz="quarter" idx="12"/>
          </p:nvPr>
        </p:nvSpPr>
        <p:spPr/>
        <p:txBody>
          <a:bodyPr/>
          <a:lstStyle/>
          <a:p>
            <a:pPr>
              <a:defRPr/>
            </a:pPr>
            <a:fld id="{2A10AC73-51B6-4C7C-AC91-DFABF2948A27}" type="slidenum">
              <a:rPr lang="en-US" altLang="en-US" smtClean="0"/>
              <a:pPr>
                <a:defRPr/>
              </a:pPr>
              <a:t>‹#›</a:t>
            </a:fld>
            <a:endParaRPr lang="en-US" altLang="en-US"/>
          </a:p>
        </p:txBody>
      </p:sp>
    </p:spTree>
    <p:extLst>
      <p:ext uri="{BB962C8B-B14F-4D97-AF65-F5344CB8AC3E}">
        <p14:creationId xmlns:p14="http://schemas.microsoft.com/office/powerpoint/2010/main" val="163484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smtClean="0"/>
              <a:t>rossmckitrick.com</a:t>
            </a:r>
            <a:endParaRPr lang="en-US" altLang="en-US"/>
          </a:p>
        </p:txBody>
      </p:sp>
      <p:sp>
        <p:nvSpPr>
          <p:cNvPr id="7" name="Slide Number Placeholder 6"/>
          <p:cNvSpPr>
            <a:spLocks noGrp="1"/>
          </p:cNvSpPr>
          <p:nvPr>
            <p:ph type="sldNum" sz="quarter" idx="12"/>
          </p:nvPr>
        </p:nvSpPr>
        <p:spPr/>
        <p:txBody>
          <a:bodyPr/>
          <a:lstStyle/>
          <a:p>
            <a:pPr>
              <a:defRPr/>
            </a:pPr>
            <a:fld id="{F68D27B0-7A3D-4CFF-9B49-8B2CA2BF0D5C}" type="slidenum">
              <a:rPr lang="en-US" altLang="en-US" smtClean="0"/>
              <a:pPr>
                <a:defRPr/>
              </a:pPr>
              <a:t>‹#›</a:t>
            </a:fld>
            <a:endParaRPr lang="en-US" altLang="en-US"/>
          </a:p>
        </p:txBody>
      </p:sp>
    </p:spTree>
    <p:extLst>
      <p:ext uri="{BB962C8B-B14F-4D97-AF65-F5344CB8AC3E}">
        <p14:creationId xmlns:p14="http://schemas.microsoft.com/office/powerpoint/2010/main" val="2672889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r>
              <a:rPr lang="en-US" altLang="en-US" smtClean="0"/>
              <a:t>rossmckitrick.com</a:t>
            </a:r>
            <a:endParaRPr lang="en-US" altLang="en-US"/>
          </a:p>
        </p:txBody>
      </p:sp>
      <p:sp>
        <p:nvSpPr>
          <p:cNvPr id="9" name="Slide Number Placeholder 8"/>
          <p:cNvSpPr>
            <a:spLocks noGrp="1"/>
          </p:cNvSpPr>
          <p:nvPr>
            <p:ph type="sldNum" sz="quarter" idx="12"/>
          </p:nvPr>
        </p:nvSpPr>
        <p:spPr/>
        <p:txBody>
          <a:bodyPr/>
          <a:lstStyle/>
          <a:p>
            <a:pPr>
              <a:defRPr/>
            </a:pPr>
            <a:fld id="{AC2A9D6B-4778-412C-BD6F-F4EFBD758962}" type="slidenum">
              <a:rPr lang="en-US" altLang="en-US" smtClean="0"/>
              <a:pPr>
                <a:defRPr/>
              </a:pPr>
              <a:t>‹#›</a:t>
            </a:fld>
            <a:endParaRPr lang="en-US" altLang="en-US"/>
          </a:p>
        </p:txBody>
      </p:sp>
    </p:spTree>
    <p:extLst>
      <p:ext uri="{BB962C8B-B14F-4D97-AF65-F5344CB8AC3E}">
        <p14:creationId xmlns:p14="http://schemas.microsoft.com/office/powerpoint/2010/main" val="2727090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r>
              <a:rPr lang="en-US" altLang="en-US" smtClean="0"/>
              <a:t>rossmckitrick.com</a:t>
            </a:r>
            <a:endParaRPr lang="en-US" altLang="en-US"/>
          </a:p>
        </p:txBody>
      </p:sp>
      <p:sp>
        <p:nvSpPr>
          <p:cNvPr id="5" name="Slide Number Placeholder 4"/>
          <p:cNvSpPr>
            <a:spLocks noGrp="1"/>
          </p:cNvSpPr>
          <p:nvPr>
            <p:ph type="sldNum" sz="quarter" idx="12"/>
          </p:nvPr>
        </p:nvSpPr>
        <p:spPr/>
        <p:txBody>
          <a:bodyPr/>
          <a:lstStyle/>
          <a:p>
            <a:pPr>
              <a:defRPr/>
            </a:pPr>
            <a:fld id="{5D74D292-55D3-4611-AB17-4C43CDE02AC0}" type="slidenum">
              <a:rPr lang="en-US" altLang="en-US" smtClean="0"/>
              <a:pPr>
                <a:defRPr/>
              </a:pPr>
              <a:t>‹#›</a:t>
            </a:fld>
            <a:endParaRPr lang="en-US" altLang="en-US"/>
          </a:p>
        </p:txBody>
      </p:sp>
    </p:spTree>
    <p:extLst>
      <p:ext uri="{BB962C8B-B14F-4D97-AF65-F5344CB8AC3E}">
        <p14:creationId xmlns:p14="http://schemas.microsoft.com/office/powerpoint/2010/main" val="3559133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ltLang="en-US"/>
          </a:p>
        </p:txBody>
      </p:sp>
      <p:sp>
        <p:nvSpPr>
          <p:cNvPr id="3" name="Footer Placeholder 2"/>
          <p:cNvSpPr>
            <a:spLocks noGrp="1"/>
          </p:cNvSpPr>
          <p:nvPr>
            <p:ph type="ftr" sz="quarter" idx="11"/>
          </p:nvPr>
        </p:nvSpPr>
        <p:spPr/>
        <p:txBody>
          <a:bodyPr/>
          <a:lstStyle/>
          <a:p>
            <a:pPr>
              <a:defRPr/>
            </a:pPr>
            <a:r>
              <a:rPr lang="en-US" altLang="en-US" smtClean="0"/>
              <a:t>rossmckitrick.com</a:t>
            </a:r>
            <a:endParaRPr lang="en-US" altLang="en-US"/>
          </a:p>
        </p:txBody>
      </p:sp>
      <p:sp>
        <p:nvSpPr>
          <p:cNvPr id="4" name="Slide Number Placeholder 3"/>
          <p:cNvSpPr>
            <a:spLocks noGrp="1"/>
          </p:cNvSpPr>
          <p:nvPr>
            <p:ph type="sldNum" sz="quarter" idx="12"/>
          </p:nvPr>
        </p:nvSpPr>
        <p:spPr/>
        <p:txBody>
          <a:bodyPr/>
          <a:lstStyle/>
          <a:p>
            <a:pPr>
              <a:defRPr/>
            </a:pPr>
            <a:fld id="{7711CE63-78CF-41EB-9D85-2974B9BAEEBE}" type="slidenum">
              <a:rPr lang="en-US" altLang="en-US" smtClean="0"/>
              <a:pPr>
                <a:defRPr/>
              </a:pPr>
              <a:t>‹#›</a:t>
            </a:fld>
            <a:endParaRPr lang="en-US" altLang="en-US"/>
          </a:p>
        </p:txBody>
      </p:sp>
    </p:spTree>
    <p:extLst>
      <p:ext uri="{BB962C8B-B14F-4D97-AF65-F5344CB8AC3E}">
        <p14:creationId xmlns:p14="http://schemas.microsoft.com/office/powerpoint/2010/main" val="254083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smtClean="0"/>
              <a:t>rossmckitrick.com</a:t>
            </a:r>
            <a:endParaRPr lang="en-US" altLang="en-US"/>
          </a:p>
        </p:txBody>
      </p:sp>
      <p:sp>
        <p:nvSpPr>
          <p:cNvPr id="7" name="Slide Number Placeholder 6"/>
          <p:cNvSpPr>
            <a:spLocks noGrp="1"/>
          </p:cNvSpPr>
          <p:nvPr>
            <p:ph type="sldNum" sz="quarter" idx="12"/>
          </p:nvPr>
        </p:nvSpPr>
        <p:spPr/>
        <p:txBody>
          <a:bodyPr/>
          <a:lstStyle/>
          <a:p>
            <a:pPr>
              <a:defRPr/>
            </a:pPr>
            <a:fld id="{1CAEBEFB-CCBF-4594-890E-BA6F0CFBD6EA}" type="slidenum">
              <a:rPr lang="en-US" altLang="en-US" smtClean="0"/>
              <a:pPr>
                <a:defRPr/>
              </a:pPr>
              <a:t>‹#›</a:t>
            </a:fld>
            <a:endParaRPr lang="en-US" altLang="en-US"/>
          </a:p>
        </p:txBody>
      </p:sp>
    </p:spTree>
    <p:extLst>
      <p:ext uri="{BB962C8B-B14F-4D97-AF65-F5344CB8AC3E}">
        <p14:creationId xmlns:p14="http://schemas.microsoft.com/office/powerpoint/2010/main" val="3386663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r>
              <a:rPr lang="en-US" altLang="en-US" smtClean="0"/>
              <a:t>rossmckitrick.com</a:t>
            </a:r>
            <a:endParaRPr lang="en-US" altLang="en-US"/>
          </a:p>
        </p:txBody>
      </p:sp>
      <p:sp>
        <p:nvSpPr>
          <p:cNvPr id="7" name="Slide Number Placeholder 6"/>
          <p:cNvSpPr>
            <a:spLocks noGrp="1"/>
          </p:cNvSpPr>
          <p:nvPr>
            <p:ph type="sldNum" sz="quarter" idx="12"/>
          </p:nvPr>
        </p:nvSpPr>
        <p:spPr/>
        <p:txBody>
          <a:bodyPr/>
          <a:lstStyle/>
          <a:p>
            <a:pPr>
              <a:defRPr/>
            </a:pPr>
            <a:fld id="{56F66CD8-0118-45A6-AA6F-03DF265C229B}" type="slidenum">
              <a:rPr lang="en-US" altLang="en-US" smtClean="0"/>
              <a:pPr>
                <a:defRPr/>
              </a:pPr>
              <a:t>‹#›</a:t>
            </a:fld>
            <a:endParaRPr lang="en-US" altLang="en-US"/>
          </a:p>
        </p:txBody>
      </p:sp>
    </p:spTree>
    <p:extLst>
      <p:ext uri="{BB962C8B-B14F-4D97-AF65-F5344CB8AC3E}">
        <p14:creationId xmlns:p14="http://schemas.microsoft.com/office/powerpoint/2010/main" val="3797283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lt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r>
              <a:rPr lang="en-US" altLang="en-US" smtClean="0"/>
              <a:t>rossmckitrick.com</a:t>
            </a:r>
            <a:endParaRPr lang="en-US" alt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835D85F4-B836-426C-A571-24D455E1D746}" type="slidenum">
              <a:rPr lang="en-US" altLang="en-US" smtClean="0"/>
              <a:pPr>
                <a:defRPr/>
              </a:pPr>
              <a:t>‹#›</a:t>
            </a:fld>
            <a:endParaRPr lang="en-US" altLang="en-US"/>
          </a:p>
        </p:txBody>
      </p:sp>
    </p:spTree>
    <p:extLst>
      <p:ext uri="{BB962C8B-B14F-4D97-AF65-F5344CB8AC3E}">
        <p14:creationId xmlns:p14="http://schemas.microsoft.com/office/powerpoint/2010/main" val="270602808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3568" y="1124744"/>
            <a:ext cx="7772400" cy="1470025"/>
          </a:xfrm>
        </p:spPr>
        <p:txBody>
          <a:bodyPr/>
          <a:lstStyle/>
          <a:p>
            <a:r>
              <a:rPr lang="en-CA" sz="4000" dirty="0" smtClean="0"/>
              <a:t>The Environmental Crisis:</a:t>
            </a:r>
            <a:br>
              <a:rPr lang="en-CA" sz="4000" dirty="0" smtClean="0"/>
            </a:br>
            <a:r>
              <a:rPr lang="en-CA" sz="4000" dirty="0" smtClean="0"/>
              <a:t>The Devil is in the Lack of Details</a:t>
            </a:r>
            <a:endParaRPr lang="en-US" sz="4400" dirty="0" smtClean="0"/>
          </a:p>
        </p:txBody>
      </p:sp>
      <p:sp>
        <p:nvSpPr>
          <p:cNvPr id="3075" name="Rectangle 3"/>
          <p:cNvSpPr>
            <a:spLocks noGrp="1" noChangeArrowheads="1"/>
          </p:cNvSpPr>
          <p:nvPr>
            <p:ph type="subTitle" idx="1"/>
          </p:nvPr>
        </p:nvSpPr>
        <p:spPr>
          <a:xfrm>
            <a:off x="1371600" y="3068960"/>
            <a:ext cx="6400800" cy="2569840"/>
          </a:xfrm>
        </p:spPr>
        <p:txBody>
          <a:bodyPr>
            <a:normAutofit fontScale="70000" lnSpcReduction="20000"/>
          </a:bodyPr>
          <a:lstStyle/>
          <a:p>
            <a:pPr eaLnBrk="1" hangingPunct="1"/>
            <a:r>
              <a:rPr lang="en-US" dirty="0" smtClean="0"/>
              <a:t>Presentation to the Canadian Sustainable Use Network</a:t>
            </a:r>
          </a:p>
          <a:p>
            <a:pPr eaLnBrk="1" hangingPunct="1"/>
            <a:r>
              <a:rPr lang="en-US" dirty="0" smtClean="0"/>
              <a:t>Calgary AB</a:t>
            </a:r>
          </a:p>
          <a:p>
            <a:pPr eaLnBrk="1" hangingPunct="1"/>
            <a:r>
              <a:rPr lang="en-US" dirty="0" smtClean="0"/>
              <a:t>June 24, 2014</a:t>
            </a:r>
          </a:p>
          <a:p>
            <a:pPr eaLnBrk="1" hangingPunct="1"/>
            <a:endParaRPr lang="en-US" dirty="0" smtClean="0"/>
          </a:p>
          <a:p>
            <a:pPr eaLnBrk="1" hangingPunct="1"/>
            <a:endParaRPr lang="en-US" dirty="0" smtClean="0"/>
          </a:p>
          <a:p>
            <a:pPr eaLnBrk="1" hangingPunct="1"/>
            <a:r>
              <a:rPr lang="en-US" dirty="0" smtClean="0"/>
              <a:t>Ross McKitrick</a:t>
            </a:r>
          </a:p>
          <a:p>
            <a:pPr eaLnBrk="1" hangingPunct="1"/>
            <a:r>
              <a:rPr lang="en-US" dirty="0" smtClean="0"/>
              <a:t>Department of Economics, University of Guelph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1</a:t>
            </a:r>
            <a:endParaRPr lang="en-CA" dirty="0"/>
          </a:p>
        </p:txBody>
      </p:sp>
      <p:sp>
        <p:nvSpPr>
          <p:cNvPr id="3" name="Content Placeholder 2"/>
          <p:cNvSpPr>
            <a:spLocks noGrp="1"/>
          </p:cNvSpPr>
          <p:nvPr>
            <p:ph idx="1"/>
          </p:nvPr>
        </p:nvSpPr>
        <p:spPr/>
        <p:txBody>
          <a:bodyPr/>
          <a:lstStyle/>
          <a:p>
            <a:r>
              <a:rPr lang="en-CA" dirty="0" smtClean="0"/>
              <a:t>What are the environmental impacts of hog production? </a:t>
            </a:r>
          </a:p>
          <a:p>
            <a:endParaRPr lang="en-CA" dirty="0"/>
          </a:p>
          <a:p>
            <a:r>
              <a:rPr lang="en-CA" dirty="0" smtClean="0"/>
              <a:t>What are the effects of a 1,000-head hog operation on nearby lake and river phosphorous levels, regional </a:t>
            </a:r>
            <a:r>
              <a:rPr lang="en-CA" dirty="0" err="1" smtClean="0"/>
              <a:t>NOx</a:t>
            </a:r>
            <a:r>
              <a:rPr lang="en-CA" dirty="0" smtClean="0"/>
              <a:t> levels, local forest cover, mid-tropospheric temperature trends and stratospheric ozone?</a:t>
            </a:r>
          </a:p>
          <a:p>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10</a:t>
            </a:fld>
            <a:endParaRPr lang="en-US" altLang="en-US"/>
          </a:p>
        </p:txBody>
      </p:sp>
      <p:sp>
        <p:nvSpPr>
          <p:cNvPr id="5" name="Rectangle 4"/>
          <p:cNvSpPr/>
          <p:nvPr/>
        </p:nvSpPr>
        <p:spPr>
          <a:xfrm>
            <a:off x="395536" y="3212976"/>
            <a:ext cx="8424936"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489675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Example 1</a:t>
            </a:r>
            <a:endParaRPr lang="en-CA" dirty="0"/>
          </a:p>
        </p:txBody>
      </p:sp>
      <p:sp>
        <p:nvSpPr>
          <p:cNvPr id="3" name="Content Placeholder 2"/>
          <p:cNvSpPr>
            <a:spLocks noGrp="1"/>
          </p:cNvSpPr>
          <p:nvPr>
            <p:ph idx="1"/>
          </p:nvPr>
        </p:nvSpPr>
        <p:spPr/>
        <p:txBody>
          <a:bodyPr/>
          <a:lstStyle/>
          <a:p>
            <a:r>
              <a:rPr lang="en-CA" strike="sngStrike" dirty="0" smtClean="0"/>
              <a:t>What are the environmental impacts of hog production?</a:t>
            </a:r>
            <a:r>
              <a:rPr lang="en-CA" dirty="0" smtClean="0"/>
              <a:t> </a:t>
            </a:r>
          </a:p>
          <a:p>
            <a:endParaRPr lang="en-CA" dirty="0"/>
          </a:p>
          <a:p>
            <a:r>
              <a:rPr lang="en-CA" dirty="0" smtClean="0"/>
              <a:t>What have been the effects of large hog operations in Waterloo County on Grand River phosphorous, nitrates, dissolved oxygen, and E. Coli levels?</a:t>
            </a:r>
          </a:p>
          <a:p>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11</a:t>
            </a:fld>
            <a:endParaRPr lang="en-US" altLang="en-US"/>
          </a:p>
        </p:txBody>
      </p:sp>
    </p:spTree>
    <p:extLst>
      <p:ext uri="{BB962C8B-B14F-4D97-AF65-F5344CB8AC3E}">
        <p14:creationId xmlns:p14="http://schemas.microsoft.com/office/powerpoint/2010/main" val="1428487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dirty="0" smtClean="0"/>
              <a:t>What should we do about air pollution in Canada?</a:t>
            </a:r>
          </a:p>
          <a:p>
            <a:endParaRPr lang="en-US" dirty="0"/>
          </a:p>
          <a:p>
            <a:r>
              <a:rPr lang="en-US" dirty="0" smtClean="0"/>
              <a:t>What are the current levels of </a:t>
            </a:r>
            <a:r>
              <a:rPr lang="en-US" dirty="0" err="1" smtClean="0"/>
              <a:t>sulphur</a:t>
            </a:r>
            <a:r>
              <a:rPr lang="en-US" dirty="0" smtClean="0"/>
              <a:t> dioxide, nitric oxide, nitrogen dioxide, carbon monoxide, PM2.5, PM 10 and ozone in every location across Canada, are any of these at problematic levels, and if so, what would be the best response?</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12</a:t>
            </a:fld>
            <a:endParaRPr lang="en-US" altLang="en-US"/>
          </a:p>
        </p:txBody>
      </p:sp>
      <p:sp>
        <p:nvSpPr>
          <p:cNvPr id="5" name="Rectangle 4"/>
          <p:cNvSpPr/>
          <p:nvPr/>
        </p:nvSpPr>
        <p:spPr>
          <a:xfrm>
            <a:off x="395536" y="3212976"/>
            <a:ext cx="8424936"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29092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endParaRPr lang="en-US" dirty="0"/>
          </a:p>
        </p:txBody>
      </p:sp>
      <p:sp>
        <p:nvSpPr>
          <p:cNvPr id="3" name="Content Placeholder 2"/>
          <p:cNvSpPr>
            <a:spLocks noGrp="1"/>
          </p:cNvSpPr>
          <p:nvPr>
            <p:ph idx="1"/>
          </p:nvPr>
        </p:nvSpPr>
        <p:spPr/>
        <p:txBody>
          <a:bodyPr>
            <a:normAutofit fontScale="92500"/>
          </a:bodyPr>
          <a:lstStyle/>
          <a:p>
            <a:endParaRPr lang="en-US" dirty="0" smtClean="0"/>
          </a:p>
          <a:p>
            <a:r>
              <a:rPr lang="en-US" strike="sngStrike" dirty="0" smtClean="0"/>
              <a:t>What should we do about air pollution in Canada?</a:t>
            </a:r>
          </a:p>
          <a:p>
            <a:endParaRPr lang="en-US" dirty="0"/>
          </a:p>
          <a:p>
            <a:r>
              <a:rPr lang="en-US" dirty="0" smtClean="0"/>
              <a:t>What are the current levels of </a:t>
            </a:r>
            <a:r>
              <a:rPr lang="en-US" dirty="0" err="1" smtClean="0"/>
              <a:t>sulphur</a:t>
            </a:r>
            <a:r>
              <a:rPr lang="en-US" dirty="0" smtClean="0"/>
              <a:t> dioxide, nitric oxide, nitrogen dioxide, carbon monoxide, PM2.5, PM 10 and ozone in BC communities, are any of these at problematic levels, and if so, what would be the best response for that community?</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13</a:t>
            </a:fld>
            <a:endParaRPr lang="en-US" altLang="en-US"/>
          </a:p>
        </p:txBody>
      </p:sp>
    </p:spTree>
    <p:extLst>
      <p:ext uri="{BB962C8B-B14F-4D97-AF65-F5344CB8AC3E}">
        <p14:creationId xmlns:p14="http://schemas.microsoft.com/office/powerpoint/2010/main" val="1670378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p:txBody>
          <a:bodyPr/>
          <a:lstStyle/>
          <a:p>
            <a:r>
              <a:rPr lang="en-US" dirty="0" smtClean="0"/>
              <a:t>How long before we lose the Athabasca Glacier due to climate change?</a:t>
            </a:r>
          </a:p>
          <a:p>
            <a:endParaRPr lang="en-US" dirty="0"/>
          </a:p>
          <a:p>
            <a:r>
              <a:rPr lang="en-US" dirty="0" smtClean="0"/>
              <a:t>How have air temperatures changed in the vicinity of the Athabasca Glacier over the 20</a:t>
            </a:r>
            <a:r>
              <a:rPr lang="en-US" baseline="30000" dirty="0" smtClean="0"/>
              <a:t>th</a:t>
            </a:r>
            <a:r>
              <a:rPr lang="en-US" dirty="0" smtClean="0"/>
              <a:t> century, and can these changes be attributed to any one cause? </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14</a:t>
            </a:fld>
            <a:endParaRPr lang="en-US" altLang="en-US"/>
          </a:p>
        </p:txBody>
      </p:sp>
      <p:sp>
        <p:nvSpPr>
          <p:cNvPr id="5" name="Rectangle 4"/>
          <p:cNvSpPr/>
          <p:nvPr/>
        </p:nvSpPr>
        <p:spPr>
          <a:xfrm>
            <a:off x="395536" y="3212976"/>
            <a:ext cx="8424936"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3580750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3</a:t>
            </a:r>
            <a:endParaRPr lang="en-US" dirty="0"/>
          </a:p>
        </p:txBody>
      </p:sp>
      <p:sp>
        <p:nvSpPr>
          <p:cNvPr id="3" name="Content Placeholder 2"/>
          <p:cNvSpPr>
            <a:spLocks noGrp="1"/>
          </p:cNvSpPr>
          <p:nvPr>
            <p:ph idx="1"/>
          </p:nvPr>
        </p:nvSpPr>
        <p:spPr/>
        <p:txBody>
          <a:bodyPr/>
          <a:lstStyle/>
          <a:p>
            <a:r>
              <a:rPr lang="en-US" strike="sngStrike" dirty="0"/>
              <a:t>How long before we lose the Athabasca Glacier due to climate change</a:t>
            </a:r>
            <a:r>
              <a:rPr lang="en-US" strike="sngStrike" dirty="0" smtClean="0"/>
              <a:t>?</a:t>
            </a:r>
          </a:p>
          <a:p>
            <a:endParaRPr lang="en-US" dirty="0"/>
          </a:p>
          <a:p>
            <a:r>
              <a:rPr lang="en-US" dirty="0" smtClean="0"/>
              <a:t>How have air temperatures changed in the vicinity of the Athabasca Glacier over the 20</a:t>
            </a:r>
            <a:r>
              <a:rPr lang="en-US" baseline="30000" dirty="0" smtClean="0"/>
              <a:t>th</a:t>
            </a:r>
            <a:r>
              <a:rPr lang="en-US" dirty="0" smtClean="0"/>
              <a:t> century, and can these changes be attributed to any one cause? </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15</a:t>
            </a:fld>
            <a:endParaRPr lang="en-US" altLang="en-US"/>
          </a:p>
        </p:txBody>
      </p:sp>
    </p:spTree>
    <p:extLst>
      <p:ext uri="{BB962C8B-B14F-4D97-AF65-F5344CB8AC3E}">
        <p14:creationId xmlns:p14="http://schemas.microsoft.com/office/powerpoint/2010/main" val="120243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p:txBody>
          <a:bodyPr/>
          <a:lstStyle/>
          <a:p>
            <a:r>
              <a:rPr lang="en-US" dirty="0" smtClean="0"/>
              <a:t>Should we crack down harder on industry for its air pollution emissions?</a:t>
            </a:r>
          </a:p>
          <a:p>
            <a:endParaRPr lang="en-US" dirty="0"/>
          </a:p>
          <a:p>
            <a:r>
              <a:rPr lang="en-US" dirty="0" smtClean="0"/>
              <a:t>How have air temperatures changed in the vicinity of the Athabasca Glacier over the 20</a:t>
            </a:r>
            <a:r>
              <a:rPr lang="en-US" baseline="30000" dirty="0" smtClean="0"/>
              <a:t>th</a:t>
            </a:r>
            <a:r>
              <a:rPr lang="en-US" dirty="0" smtClean="0"/>
              <a:t> century, and can these changes be attributed to any one cause? </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16</a:t>
            </a:fld>
            <a:endParaRPr lang="en-US" altLang="en-US"/>
          </a:p>
        </p:txBody>
      </p:sp>
      <p:sp>
        <p:nvSpPr>
          <p:cNvPr id="5" name="Rectangle 4"/>
          <p:cNvSpPr/>
          <p:nvPr/>
        </p:nvSpPr>
        <p:spPr>
          <a:xfrm>
            <a:off x="395536" y="3212976"/>
            <a:ext cx="8424936"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55307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4</a:t>
            </a:r>
            <a:endParaRPr lang="en-US" dirty="0"/>
          </a:p>
        </p:txBody>
      </p:sp>
      <p:sp>
        <p:nvSpPr>
          <p:cNvPr id="3" name="Content Placeholder 2"/>
          <p:cNvSpPr>
            <a:spLocks noGrp="1"/>
          </p:cNvSpPr>
          <p:nvPr>
            <p:ph idx="1"/>
          </p:nvPr>
        </p:nvSpPr>
        <p:spPr/>
        <p:txBody>
          <a:bodyPr/>
          <a:lstStyle/>
          <a:p>
            <a:r>
              <a:rPr lang="en-US" strike="sngStrike" dirty="0"/>
              <a:t>Should we crack down harder on industry for its air pollution emissions?</a:t>
            </a:r>
          </a:p>
          <a:p>
            <a:endParaRPr lang="en-US" dirty="0"/>
          </a:p>
          <a:p>
            <a:r>
              <a:rPr lang="en-US" dirty="0" smtClean="0"/>
              <a:t>What are the sources of particulate emissions in Canada, and what might be some low cost options if we want to reduce them? </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17</a:t>
            </a:fld>
            <a:endParaRPr lang="en-US" altLang="en-US"/>
          </a:p>
        </p:txBody>
      </p:sp>
    </p:spTree>
    <p:extLst>
      <p:ext uri="{BB962C8B-B14F-4D97-AF65-F5344CB8AC3E}">
        <p14:creationId xmlns:p14="http://schemas.microsoft.com/office/powerpoint/2010/main" val="357768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Commonalities</a:t>
            </a:r>
            <a:endParaRPr lang="en-US" dirty="0"/>
          </a:p>
        </p:txBody>
      </p:sp>
      <p:sp>
        <p:nvSpPr>
          <p:cNvPr id="3" name="Content Placeholder 2"/>
          <p:cNvSpPr>
            <a:spLocks noGrp="1"/>
          </p:cNvSpPr>
          <p:nvPr>
            <p:ph idx="1"/>
          </p:nvPr>
        </p:nvSpPr>
        <p:spPr/>
        <p:txBody>
          <a:bodyPr>
            <a:normAutofit lnSpcReduction="10000"/>
          </a:bodyPr>
          <a:lstStyle/>
          <a:p>
            <a:endParaRPr lang="en-US" dirty="0" smtClean="0"/>
          </a:p>
          <a:p>
            <a:r>
              <a:rPr lang="en-US" dirty="0" smtClean="0"/>
              <a:t>Specific questions with specific answers</a:t>
            </a:r>
          </a:p>
          <a:p>
            <a:r>
              <a:rPr lang="en-US" dirty="0" smtClean="0"/>
              <a:t>No need for pointless ideological or abstract debates</a:t>
            </a:r>
          </a:p>
          <a:p>
            <a:r>
              <a:rPr lang="en-US" dirty="0" smtClean="0"/>
              <a:t>We can </a:t>
            </a:r>
            <a:r>
              <a:rPr lang="en-US" dirty="0"/>
              <a:t>agree on the objective </a:t>
            </a:r>
            <a:r>
              <a:rPr lang="en-US" dirty="0" smtClean="0"/>
              <a:t>matters and then have a focused debate on the subjective matters.</a:t>
            </a:r>
          </a:p>
          <a:p>
            <a:r>
              <a:rPr lang="en-US" dirty="0" smtClean="0"/>
              <a:t>People might be surprised at what the numbers show</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18</a:t>
            </a:fld>
            <a:endParaRPr lang="en-US" altLang="en-US"/>
          </a:p>
        </p:txBody>
      </p:sp>
    </p:spTree>
    <p:extLst>
      <p:ext uri="{BB962C8B-B14F-4D97-AF65-F5344CB8AC3E}">
        <p14:creationId xmlns:p14="http://schemas.microsoft.com/office/powerpoint/2010/main" val="1298979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this can work in practice</a:t>
            </a:r>
            <a:endParaRPr lang="en-CA" dirty="0"/>
          </a:p>
        </p:txBody>
      </p:sp>
      <p:sp>
        <p:nvSpPr>
          <p:cNvPr id="3" name="Content Placeholder 2"/>
          <p:cNvSpPr>
            <a:spLocks noGrp="1"/>
          </p:cNvSpPr>
          <p:nvPr>
            <p:ph idx="1"/>
          </p:nvPr>
        </p:nvSpPr>
        <p:spPr>
          <a:xfrm>
            <a:off x="457200" y="1600200"/>
            <a:ext cx="4618856" cy="4525963"/>
          </a:xfrm>
        </p:spPr>
        <p:txBody>
          <a:bodyPr>
            <a:normAutofit lnSpcReduction="10000"/>
          </a:bodyPr>
          <a:lstStyle/>
          <a:p>
            <a:pPr marL="0" indent="0">
              <a:buNone/>
            </a:pPr>
            <a:r>
              <a:rPr lang="en-CA" dirty="0">
                <a:latin typeface="Arial Black" panose="020B0A04020102020204" pitchFamily="34" charset="0"/>
              </a:rPr>
              <a:t>y</a:t>
            </a:r>
            <a:r>
              <a:rPr lang="en-CA" dirty="0" smtClean="0">
                <a:latin typeface="Arial Black" panose="020B0A04020102020204" pitchFamily="34" charset="0"/>
              </a:rPr>
              <a:t>ourenvironment.ca</a:t>
            </a:r>
            <a:endParaRPr lang="en-CA" dirty="0">
              <a:latin typeface="Arial Black" panose="020B0A04020102020204" pitchFamily="34" charset="0"/>
            </a:endParaRPr>
          </a:p>
          <a:p>
            <a:pPr marL="0" indent="0">
              <a:buNone/>
            </a:pPr>
            <a:endParaRPr lang="en-CA" dirty="0" smtClean="0"/>
          </a:p>
          <a:p>
            <a:pPr marL="0" indent="0">
              <a:buNone/>
            </a:pPr>
            <a:r>
              <a:rPr lang="en-CA" dirty="0" smtClean="0"/>
              <a:t>I’m building a </a:t>
            </a:r>
          </a:p>
          <a:p>
            <a:pPr marL="0" indent="0">
              <a:buNone/>
            </a:pPr>
            <a:r>
              <a:rPr lang="en-CA" dirty="0" smtClean="0"/>
              <a:t>complete online </a:t>
            </a:r>
          </a:p>
          <a:p>
            <a:pPr marL="0" indent="0">
              <a:buNone/>
            </a:pPr>
            <a:r>
              <a:rPr lang="en-CA" dirty="0" smtClean="0"/>
              <a:t>archive of </a:t>
            </a:r>
          </a:p>
          <a:p>
            <a:pPr marL="0" indent="0">
              <a:buNone/>
            </a:pPr>
            <a:r>
              <a:rPr lang="en-CA" dirty="0" smtClean="0"/>
              <a:t>Canadian air and</a:t>
            </a:r>
          </a:p>
          <a:p>
            <a:pPr marL="0" indent="0">
              <a:buNone/>
            </a:pPr>
            <a:r>
              <a:rPr lang="en-CA" dirty="0" smtClean="0"/>
              <a:t>water quality </a:t>
            </a:r>
          </a:p>
          <a:p>
            <a:pPr marL="0" indent="0">
              <a:buNone/>
            </a:pPr>
            <a:r>
              <a:rPr lang="en-CA" dirty="0" smtClean="0"/>
              <a:t>records</a:t>
            </a:r>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19</a:t>
            </a:fld>
            <a:endParaRPr lang="en-US" altLang="en-US"/>
          </a:p>
        </p:txBody>
      </p:sp>
      <p:pic>
        <p:nvPicPr>
          <p:cNvPr id="1085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2145382"/>
            <a:ext cx="5211171" cy="423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50156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dirty="0" smtClean="0"/>
              <a:t>A word we should unlearn</a:t>
            </a:r>
            <a:endParaRPr lang="en-CA" dirty="0"/>
          </a:p>
        </p:txBody>
      </p:sp>
      <p:sp>
        <p:nvSpPr>
          <p:cNvPr id="3" name="Content Placeholder 2"/>
          <p:cNvSpPr>
            <a:spLocks noGrp="1"/>
          </p:cNvSpPr>
          <p:nvPr>
            <p:ph idx="1"/>
          </p:nvPr>
        </p:nvSpPr>
        <p:spPr/>
        <p:txBody>
          <a:bodyPr/>
          <a:lstStyle/>
          <a:p>
            <a:endParaRPr lang="en-CA" dirty="0" smtClean="0"/>
          </a:p>
          <a:p>
            <a:endParaRPr lang="en-CA" dirty="0"/>
          </a:p>
          <a:p>
            <a:endParaRPr lang="en-CA" dirty="0" smtClean="0"/>
          </a:p>
          <a:p>
            <a:pPr marL="0" indent="0" algn="ctr">
              <a:buNone/>
            </a:pPr>
            <a:r>
              <a:rPr lang="en-CA" sz="5400" dirty="0" smtClean="0"/>
              <a:t>Environment</a:t>
            </a:r>
            <a:endParaRPr lang="en-CA" sz="5400" dirty="0"/>
          </a:p>
        </p:txBody>
      </p:sp>
      <p:sp>
        <p:nvSpPr>
          <p:cNvPr id="5" name="Slide Number Placeholder 4"/>
          <p:cNvSpPr>
            <a:spLocks noGrp="1"/>
          </p:cNvSpPr>
          <p:nvPr>
            <p:ph type="sldNum" sz="quarter" idx="12"/>
          </p:nvPr>
        </p:nvSpPr>
        <p:spPr/>
        <p:txBody>
          <a:bodyPr/>
          <a:lstStyle/>
          <a:p>
            <a:pPr>
              <a:defRPr/>
            </a:pPr>
            <a:fld id="{33615F11-0D6E-4C17-A41D-252BD96F92CE}" type="slidenum">
              <a:rPr lang="en-US" altLang="en-US" smtClean="0"/>
              <a:pPr>
                <a:defRPr/>
              </a:pPr>
              <a:t>2</a:t>
            </a:fld>
            <a:endParaRPr lang="en-US" altLang="en-US"/>
          </a:p>
        </p:txBody>
      </p:sp>
    </p:spTree>
    <p:extLst>
      <p:ext uri="{BB962C8B-B14F-4D97-AF65-F5344CB8AC3E}">
        <p14:creationId xmlns:p14="http://schemas.microsoft.com/office/powerpoint/2010/main" val="3940250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Yourenvironment.ca</a:t>
            </a:r>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20</a:t>
            </a:fld>
            <a:endParaRPr lang="en-US" alt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6191" y="1916832"/>
            <a:ext cx="5211171" cy="42359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447607" y="3244334"/>
            <a:ext cx="248786" cy="369332"/>
          </a:xfrm>
          <a:prstGeom prst="rect">
            <a:avLst/>
          </a:prstGeom>
        </p:spPr>
        <p:txBody>
          <a:bodyPr wrap="none">
            <a:spAutoFit/>
          </a:bodyPr>
          <a:lstStyle/>
          <a:p>
            <a:r>
              <a:rPr lang="en-US" dirty="0"/>
              <a:t> </a:t>
            </a:r>
          </a:p>
        </p:txBody>
      </p:sp>
      <p:sp>
        <p:nvSpPr>
          <p:cNvPr id="8" name="Rectangle 7"/>
          <p:cNvSpPr/>
          <p:nvPr/>
        </p:nvSpPr>
        <p:spPr>
          <a:xfrm>
            <a:off x="4447607" y="3244334"/>
            <a:ext cx="248786" cy="369332"/>
          </a:xfrm>
          <a:prstGeom prst="rect">
            <a:avLst/>
          </a:prstGeom>
        </p:spPr>
        <p:txBody>
          <a:bodyPr wrap="none">
            <a:spAutoFit/>
          </a:bodyPr>
          <a:lstStyle/>
          <a:p>
            <a:r>
              <a:rPr lang="en-US" dirty="0"/>
              <a:t> </a:t>
            </a:r>
          </a:p>
        </p:txBody>
      </p:sp>
    </p:spTree>
    <p:extLst>
      <p:ext uri="{BB962C8B-B14F-4D97-AF65-F5344CB8AC3E}">
        <p14:creationId xmlns:p14="http://schemas.microsoft.com/office/powerpoint/2010/main" val="3850153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example: </a:t>
            </a:r>
            <a:br>
              <a:rPr lang="en-US" dirty="0" smtClean="0"/>
            </a:br>
            <a:r>
              <a:rPr lang="en-US" dirty="0" smtClean="0"/>
              <a:t>Motor Vehicle Emissions</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What if the discussion started with facts rather than fear and vague impressions?</a:t>
            </a:r>
            <a:endParaRPr lang="en-US" dirty="0"/>
          </a:p>
        </p:txBody>
      </p:sp>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1893434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 example: </a:t>
            </a:r>
            <a:br>
              <a:rPr lang="en-US" dirty="0" smtClean="0"/>
            </a:br>
            <a:r>
              <a:rPr lang="en-US" dirty="0" smtClean="0"/>
              <a:t>Motor Vehicle Emissions</a:t>
            </a:r>
            <a:endParaRPr lang="en-US" dirty="0"/>
          </a:p>
        </p:txBody>
      </p:sp>
      <p:sp>
        <p:nvSpPr>
          <p:cNvPr id="3" name="Content Placeholder 2"/>
          <p:cNvSpPr>
            <a:spLocks noGrp="1"/>
          </p:cNvSpPr>
          <p:nvPr>
            <p:ph idx="1"/>
          </p:nvPr>
        </p:nvSpPr>
        <p:spPr/>
        <p:txBody>
          <a:bodyPr/>
          <a:lstStyle/>
          <a:p>
            <a:r>
              <a:rPr lang="en-US" dirty="0" smtClean="0"/>
              <a:t>Allowable grams per mile</a:t>
            </a:r>
          </a:p>
          <a:p>
            <a:endParaRPr lang="en-US" dirty="0"/>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2362200"/>
            <a:ext cx="5905500" cy="3401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US" smtClean="0"/>
              <a:t>rossmckitrick.com</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182119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example: </a:t>
            </a:r>
            <a:br>
              <a:rPr lang="en-US" dirty="0"/>
            </a:br>
            <a:r>
              <a:rPr lang="en-US" dirty="0"/>
              <a:t>Motor Vehicle Emissions</a:t>
            </a:r>
            <a:endParaRPr lang="en-CA" dirty="0"/>
          </a:p>
        </p:txBody>
      </p:sp>
      <p:sp>
        <p:nvSpPr>
          <p:cNvPr id="3" name="Content Placeholder 2"/>
          <p:cNvSpPr>
            <a:spLocks noGrp="1"/>
          </p:cNvSpPr>
          <p:nvPr>
            <p:ph idx="1"/>
          </p:nvPr>
        </p:nvSpPr>
        <p:spPr/>
        <p:txBody>
          <a:bodyPr/>
          <a:lstStyle/>
          <a:p>
            <a:r>
              <a:rPr lang="en-CA" dirty="0" smtClean="0"/>
              <a:t>Result: </a:t>
            </a:r>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23</a:t>
            </a:fld>
            <a:endParaRPr lang="en-US" altLang="en-US"/>
          </a:p>
        </p:txBody>
      </p:sp>
      <p:pic>
        <p:nvPicPr>
          <p:cNvPr id="1054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755944"/>
            <a:ext cx="5886227" cy="41770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60036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example: </a:t>
            </a:r>
            <a:br>
              <a:rPr lang="en-US" dirty="0"/>
            </a:br>
            <a:r>
              <a:rPr lang="en-US" dirty="0"/>
              <a:t>Motor Vehicle Emissions</a:t>
            </a:r>
            <a:endParaRPr lang="en-CA" dirty="0"/>
          </a:p>
        </p:txBody>
      </p:sp>
      <p:sp>
        <p:nvSpPr>
          <p:cNvPr id="3" name="Content Placeholder 2"/>
          <p:cNvSpPr>
            <a:spLocks noGrp="1"/>
          </p:cNvSpPr>
          <p:nvPr>
            <p:ph idx="1"/>
          </p:nvPr>
        </p:nvSpPr>
        <p:spPr/>
        <p:txBody>
          <a:bodyPr/>
          <a:lstStyle/>
          <a:p>
            <a:r>
              <a:rPr lang="en-CA" dirty="0" smtClean="0"/>
              <a:t>Result: </a:t>
            </a:r>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24</a:t>
            </a:fld>
            <a:endParaRPr lang="en-US" altLang="en-US"/>
          </a:p>
        </p:txBody>
      </p:sp>
      <p:pic>
        <p:nvPicPr>
          <p:cNvPr id="1054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1844824"/>
            <a:ext cx="5886227" cy="4240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452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example: </a:t>
            </a:r>
            <a:br>
              <a:rPr lang="en-US" dirty="0"/>
            </a:br>
            <a:r>
              <a:rPr lang="en-US" dirty="0"/>
              <a:t>Motor Vehicle Emissions</a:t>
            </a:r>
            <a:endParaRPr lang="en-CA" dirty="0"/>
          </a:p>
        </p:txBody>
      </p:sp>
      <p:sp>
        <p:nvSpPr>
          <p:cNvPr id="3" name="Content Placeholder 2"/>
          <p:cNvSpPr>
            <a:spLocks noGrp="1"/>
          </p:cNvSpPr>
          <p:nvPr>
            <p:ph idx="1"/>
          </p:nvPr>
        </p:nvSpPr>
        <p:spPr/>
        <p:txBody>
          <a:bodyPr/>
          <a:lstStyle/>
          <a:p>
            <a:r>
              <a:rPr lang="en-CA" dirty="0" smtClean="0"/>
              <a:t>Result: </a:t>
            </a:r>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25</a:t>
            </a:fld>
            <a:endParaRPr lang="en-US" altLang="en-US"/>
          </a:p>
        </p:txBody>
      </p:sp>
      <p:pic>
        <p:nvPicPr>
          <p:cNvPr id="1064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799" y="1844824"/>
            <a:ext cx="5291113" cy="3840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7126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example: </a:t>
            </a:r>
            <a:br>
              <a:rPr lang="en-US" dirty="0"/>
            </a:br>
            <a:r>
              <a:rPr lang="en-US" dirty="0"/>
              <a:t>Motor Vehicle Emissions</a:t>
            </a:r>
            <a:endParaRPr lang="en-CA" dirty="0"/>
          </a:p>
        </p:txBody>
      </p:sp>
      <p:sp>
        <p:nvSpPr>
          <p:cNvPr id="3" name="Content Placeholder 2"/>
          <p:cNvSpPr>
            <a:spLocks noGrp="1"/>
          </p:cNvSpPr>
          <p:nvPr>
            <p:ph idx="1"/>
          </p:nvPr>
        </p:nvSpPr>
        <p:spPr/>
        <p:txBody>
          <a:bodyPr>
            <a:normAutofit fontScale="85000" lnSpcReduction="10000"/>
          </a:bodyPr>
          <a:lstStyle/>
          <a:p>
            <a:endParaRPr lang="en-CA" dirty="0" smtClean="0"/>
          </a:p>
          <a:p>
            <a:r>
              <a:rPr lang="en-CA" dirty="0" smtClean="0"/>
              <a:t>Yet the US and Canadian governments have announced even tighter emission standards through the next decade</a:t>
            </a:r>
          </a:p>
          <a:p>
            <a:endParaRPr lang="en-CA" dirty="0" smtClean="0"/>
          </a:p>
          <a:p>
            <a:pPr lvl="1"/>
            <a:r>
              <a:rPr lang="en-CA" dirty="0" smtClean="0"/>
              <a:t>These will have, at most, very small effects on urban air quality</a:t>
            </a:r>
          </a:p>
          <a:p>
            <a:pPr lvl="1"/>
            <a:r>
              <a:rPr lang="en-CA" dirty="0" smtClean="0"/>
              <a:t>They will make cars more expensive and less safe to drive</a:t>
            </a:r>
          </a:p>
          <a:p>
            <a:pPr lvl="1"/>
            <a:r>
              <a:rPr lang="en-CA" dirty="0" smtClean="0"/>
              <a:t>Wealthy households can insulate themselves from these effects because they can still afford large vehicles</a:t>
            </a:r>
          </a:p>
          <a:p>
            <a:pPr lvl="1"/>
            <a:r>
              <a:rPr lang="en-CA" dirty="0" smtClean="0"/>
              <a:t>The big losers are low-income households</a:t>
            </a:r>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26</a:t>
            </a:fld>
            <a:endParaRPr lang="en-US" altLang="en-US"/>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80312" y="260648"/>
            <a:ext cx="1637755" cy="1162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62894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wish list</a:t>
            </a:r>
            <a:endParaRPr lang="en-US" dirty="0"/>
          </a:p>
        </p:txBody>
      </p:sp>
      <p:sp>
        <p:nvSpPr>
          <p:cNvPr id="3" name="Content Placeholder 2"/>
          <p:cNvSpPr>
            <a:spLocks noGrp="1"/>
          </p:cNvSpPr>
          <p:nvPr>
            <p:ph idx="1"/>
          </p:nvPr>
        </p:nvSpPr>
        <p:spPr/>
        <p:txBody>
          <a:bodyPr>
            <a:normAutofit lnSpcReduction="10000"/>
          </a:bodyPr>
          <a:lstStyle/>
          <a:p>
            <a:r>
              <a:rPr lang="en-US" dirty="0" smtClean="0"/>
              <a:t>Obtaining more data </a:t>
            </a:r>
            <a:r>
              <a:rPr lang="en-US" dirty="0" smtClean="0"/>
              <a:t>for yourenvironment.ca</a:t>
            </a:r>
            <a:r>
              <a:rPr lang="en-US" dirty="0" smtClean="0"/>
              <a:t>:</a:t>
            </a:r>
          </a:p>
          <a:p>
            <a:pPr lvl="1"/>
            <a:r>
              <a:rPr lang="en-US" dirty="0" smtClean="0"/>
              <a:t>Provincial river quality</a:t>
            </a:r>
          </a:p>
          <a:p>
            <a:pPr lvl="1"/>
            <a:r>
              <a:rPr lang="en-US" dirty="0" smtClean="0"/>
              <a:t>Provincial lake quality</a:t>
            </a:r>
          </a:p>
          <a:p>
            <a:pPr lvl="1"/>
            <a:r>
              <a:rPr lang="en-US" dirty="0" smtClean="0"/>
              <a:t>Great Lakes quality</a:t>
            </a:r>
          </a:p>
          <a:p>
            <a:pPr lvl="1"/>
            <a:r>
              <a:rPr lang="en-US" dirty="0" smtClean="0"/>
              <a:t>Mercury deposition</a:t>
            </a:r>
          </a:p>
          <a:p>
            <a:pPr lvl="1"/>
            <a:r>
              <a:rPr lang="en-US" dirty="0" smtClean="0"/>
              <a:t>Forest cover</a:t>
            </a:r>
          </a:p>
          <a:p>
            <a:pPr lvl="1"/>
            <a:r>
              <a:rPr lang="en-US" dirty="0" smtClean="0"/>
              <a:t>Land use</a:t>
            </a:r>
          </a:p>
          <a:p>
            <a:pPr lvl="1"/>
            <a:r>
              <a:rPr lang="en-US" dirty="0"/>
              <a:t>Precipitation</a:t>
            </a:r>
          </a:p>
          <a:p>
            <a:pPr lvl="1"/>
            <a:r>
              <a:rPr lang="en-US" dirty="0" smtClean="0"/>
              <a:t>Regulations</a:t>
            </a:r>
            <a:endParaRPr lang="en-US" dirty="0" smtClean="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27</a:t>
            </a:fld>
            <a:endParaRPr lang="en-US" altLang="en-US"/>
          </a:p>
        </p:txBody>
      </p:sp>
    </p:spTree>
    <p:extLst>
      <p:ext uri="{BB962C8B-B14F-4D97-AF65-F5344CB8AC3E}">
        <p14:creationId xmlns:p14="http://schemas.microsoft.com/office/powerpoint/2010/main" val="327577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wish list</a:t>
            </a:r>
            <a:endParaRPr lang="en-US" dirty="0"/>
          </a:p>
        </p:txBody>
      </p:sp>
      <p:sp>
        <p:nvSpPr>
          <p:cNvPr id="3" name="Content Placeholder 2"/>
          <p:cNvSpPr>
            <a:spLocks noGrp="1"/>
          </p:cNvSpPr>
          <p:nvPr>
            <p:ph idx="1"/>
          </p:nvPr>
        </p:nvSpPr>
        <p:spPr/>
        <p:txBody>
          <a:bodyPr/>
          <a:lstStyle/>
          <a:p>
            <a:r>
              <a:rPr lang="en-US" dirty="0" smtClean="0"/>
              <a:t>Website system:</a:t>
            </a:r>
          </a:p>
          <a:p>
            <a:pPr lvl="1"/>
            <a:r>
              <a:rPr lang="en-US" dirty="0" smtClean="0"/>
              <a:t>Spatial map-based approach</a:t>
            </a:r>
          </a:p>
          <a:p>
            <a:pPr lvl="1"/>
            <a:r>
              <a:rPr lang="en-US" dirty="0" smtClean="0"/>
              <a:t>Multiple navigation options</a:t>
            </a:r>
          </a:p>
          <a:p>
            <a:pPr lvl="1"/>
            <a:r>
              <a:rPr lang="en-US" dirty="0" smtClean="0"/>
              <a:t>Automated updating of graphs and source data</a:t>
            </a:r>
          </a:p>
          <a:p>
            <a:endParaRPr lang="en-US" dirty="0" smtClean="0"/>
          </a:p>
          <a:p>
            <a:r>
              <a:rPr lang="en-US" dirty="0" smtClean="0"/>
              <a:t>Content</a:t>
            </a:r>
          </a:p>
          <a:p>
            <a:pPr lvl="1"/>
            <a:r>
              <a:rPr lang="en-US" dirty="0" smtClean="0"/>
              <a:t>School lesson plans by grade</a:t>
            </a:r>
          </a:p>
          <a:p>
            <a:pPr lvl="1"/>
            <a:r>
              <a:rPr lang="en-US" dirty="0" smtClean="0"/>
              <a:t>Technical backgrounders</a:t>
            </a:r>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28</a:t>
            </a:fld>
            <a:endParaRPr lang="en-US" altLang="en-US"/>
          </a:p>
        </p:txBody>
      </p:sp>
    </p:spTree>
    <p:extLst>
      <p:ext uri="{BB962C8B-B14F-4D97-AF65-F5344CB8AC3E}">
        <p14:creationId xmlns:p14="http://schemas.microsoft.com/office/powerpoint/2010/main" val="728752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Possible Outcome:</a:t>
            </a:r>
            <a:endParaRPr lang="en-US" dirty="0"/>
          </a:p>
        </p:txBody>
      </p:sp>
      <p:sp>
        <p:nvSpPr>
          <p:cNvPr id="3" name="Content Placeholder 2"/>
          <p:cNvSpPr>
            <a:spLocks noGrp="1"/>
          </p:cNvSpPr>
          <p:nvPr>
            <p:ph idx="1"/>
          </p:nvPr>
        </p:nvSpPr>
        <p:spPr/>
        <p:txBody>
          <a:bodyPr>
            <a:normAutofit fontScale="85000" lnSpcReduction="20000"/>
          </a:bodyPr>
          <a:lstStyle/>
          <a:p>
            <a:endParaRPr lang="en-US" dirty="0"/>
          </a:p>
          <a:p>
            <a:r>
              <a:rPr lang="en-US" dirty="0" smtClean="0"/>
              <a:t>Move discussions away from the abstract notion of “The Environment” to </a:t>
            </a:r>
            <a:r>
              <a:rPr lang="en-US" i="1" dirty="0" smtClean="0"/>
              <a:t>local, concrete and observable </a:t>
            </a:r>
            <a:r>
              <a:rPr lang="en-US" dirty="0" smtClean="0"/>
              <a:t>parameters</a:t>
            </a:r>
          </a:p>
          <a:p>
            <a:endParaRPr lang="en-US" dirty="0" smtClean="0"/>
          </a:p>
          <a:p>
            <a:r>
              <a:rPr lang="en-US" dirty="0" smtClean="0"/>
              <a:t>Show people that these discussions can be based on measurable and understandable facts</a:t>
            </a:r>
          </a:p>
          <a:p>
            <a:endParaRPr lang="en-US" dirty="0"/>
          </a:p>
          <a:p>
            <a:r>
              <a:rPr lang="en-US" dirty="0" smtClean="0"/>
              <a:t>Allow them to discover that </a:t>
            </a:r>
            <a:r>
              <a:rPr lang="en-US" i="1" dirty="0" smtClean="0"/>
              <a:t>not everything is a crisis,</a:t>
            </a:r>
            <a:r>
              <a:rPr lang="en-US" dirty="0" smtClean="0"/>
              <a:t> some problems have, actually, been solved, and </a:t>
            </a:r>
            <a:r>
              <a:rPr lang="en-US" smtClean="0"/>
              <a:t>it </a:t>
            </a:r>
            <a:r>
              <a:rPr lang="en-US" smtClean="0"/>
              <a:t>is </a:t>
            </a:r>
            <a:r>
              <a:rPr lang="en-US" dirty="0" smtClean="0"/>
              <a:t>possible to agree on reasonable priorities</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29</a:t>
            </a:fld>
            <a:endParaRPr lang="en-US" altLang="en-US"/>
          </a:p>
        </p:txBody>
      </p:sp>
    </p:spTree>
    <p:extLst>
      <p:ext uri="{BB962C8B-B14F-4D97-AF65-F5344CB8AC3E}">
        <p14:creationId xmlns:p14="http://schemas.microsoft.com/office/powerpoint/2010/main" val="1434900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The “Environment”</a:t>
            </a:r>
            <a:endParaRPr lang="en-CA" dirty="0"/>
          </a:p>
        </p:txBody>
      </p:sp>
      <p:sp>
        <p:nvSpPr>
          <p:cNvPr id="3" name="Content Placeholder 2"/>
          <p:cNvSpPr>
            <a:spLocks noGrp="1"/>
          </p:cNvSpPr>
          <p:nvPr>
            <p:ph idx="1"/>
          </p:nvPr>
        </p:nvSpPr>
        <p:spPr>
          <a:xfrm>
            <a:off x="457200" y="1600200"/>
            <a:ext cx="8507288" cy="4525963"/>
          </a:xfrm>
        </p:spPr>
        <p:txBody>
          <a:bodyPr>
            <a:normAutofit fontScale="92500" lnSpcReduction="10000"/>
          </a:bodyPr>
          <a:lstStyle/>
          <a:p>
            <a:endParaRPr lang="en-CA" dirty="0" smtClean="0"/>
          </a:p>
          <a:p>
            <a:r>
              <a:rPr lang="en-CA" dirty="0" smtClean="0"/>
              <a:t>The word literally means </a:t>
            </a:r>
            <a:r>
              <a:rPr lang="en-CA" i="1" dirty="0" smtClean="0"/>
              <a:t>everything</a:t>
            </a:r>
            <a:endParaRPr lang="en-CA" dirty="0" smtClean="0"/>
          </a:p>
          <a:p>
            <a:endParaRPr lang="en-CA" dirty="0" smtClean="0"/>
          </a:p>
          <a:p>
            <a:endParaRPr lang="en-CA" dirty="0" smtClean="0"/>
          </a:p>
          <a:p>
            <a:r>
              <a:rPr lang="en-CA" dirty="0" smtClean="0"/>
              <a:t>Therefore it means nothing</a:t>
            </a:r>
          </a:p>
          <a:p>
            <a:pPr marL="0" indent="0">
              <a:buNone/>
            </a:pPr>
            <a:endParaRPr lang="en-CA" dirty="0" smtClean="0"/>
          </a:p>
          <a:p>
            <a:endParaRPr lang="en-CA" dirty="0" smtClean="0"/>
          </a:p>
          <a:p>
            <a:r>
              <a:rPr lang="en-CA" dirty="0" smtClean="0"/>
              <a:t>“The Environment” is not one issue, it is hundreds of different issues</a:t>
            </a:r>
          </a:p>
          <a:p>
            <a:pPr lvl="1"/>
            <a:endParaRPr lang="en-CA" dirty="0"/>
          </a:p>
        </p:txBody>
      </p:sp>
      <p:sp>
        <p:nvSpPr>
          <p:cNvPr id="5" name="Slide Number Placeholder 4"/>
          <p:cNvSpPr>
            <a:spLocks noGrp="1"/>
          </p:cNvSpPr>
          <p:nvPr>
            <p:ph type="sldNum" sz="quarter" idx="12"/>
          </p:nvPr>
        </p:nvSpPr>
        <p:spPr/>
        <p:txBody>
          <a:bodyPr/>
          <a:lstStyle/>
          <a:p>
            <a:pPr>
              <a:defRPr/>
            </a:pPr>
            <a:fld id="{33615F11-0D6E-4C17-A41D-252BD96F92CE}" type="slidenum">
              <a:rPr lang="en-US" altLang="en-US" smtClean="0"/>
              <a:pPr>
                <a:defRPr/>
              </a:pPr>
              <a:t>3</a:t>
            </a:fld>
            <a:endParaRPr lang="en-US" altLang="en-US"/>
          </a:p>
        </p:txBody>
      </p:sp>
      <p:pic>
        <p:nvPicPr>
          <p:cNvPr id="8909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97686" y="2411710"/>
            <a:ext cx="2210818" cy="1953394"/>
          </a:xfrm>
          <a:prstGeom prst="rect">
            <a:avLst/>
          </a:prstGeom>
          <a:noFill/>
          <a:ln>
            <a:noFill/>
          </a:ln>
          <a:effectLst>
            <a:outerShdw blurRad="50800" dist="38100" dir="8100000" algn="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65331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end. </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30</a:t>
            </a:fld>
            <a:endParaRPr lang="en-US" altLang="en-US"/>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204864"/>
            <a:ext cx="3744416" cy="3043681"/>
          </a:xfrm>
          <a:prstGeom prst="rect">
            <a:avLst/>
          </a:prstGeom>
          <a:noFill/>
          <a:ln>
            <a:noFill/>
          </a:ln>
          <a:effectLst>
            <a:outerShdw blurRad="50800" dist="889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1811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“Environment”</a:t>
            </a:r>
          </a:p>
        </p:txBody>
      </p:sp>
      <p:sp>
        <p:nvSpPr>
          <p:cNvPr id="3" name="Content Placeholder 2"/>
          <p:cNvSpPr>
            <a:spLocks noGrp="1"/>
          </p:cNvSpPr>
          <p:nvPr>
            <p:ph idx="1"/>
          </p:nvPr>
        </p:nvSpPr>
        <p:spPr/>
        <p:txBody>
          <a:bodyPr/>
          <a:lstStyle/>
          <a:p>
            <a:endParaRPr lang="en-CA" dirty="0" smtClean="0"/>
          </a:p>
          <a:p>
            <a:r>
              <a:rPr lang="en-CA" dirty="0" smtClean="0"/>
              <a:t>By </a:t>
            </a:r>
            <a:r>
              <a:rPr lang="en-CA" dirty="0"/>
              <a:t>bundling </a:t>
            </a:r>
            <a:r>
              <a:rPr lang="en-CA" dirty="0" smtClean="0"/>
              <a:t>everything </a:t>
            </a:r>
            <a:r>
              <a:rPr lang="en-CA" dirty="0"/>
              <a:t>into one word we create 2 problems</a:t>
            </a:r>
            <a:r>
              <a:rPr lang="en-CA" dirty="0" smtClean="0"/>
              <a:t>:</a:t>
            </a:r>
          </a:p>
          <a:p>
            <a:endParaRPr lang="en-CA" dirty="0"/>
          </a:p>
          <a:p>
            <a:pPr lvl="1"/>
            <a:r>
              <a:rPr lang="en-CA" dirty="0"/>
              <a:t>Detachment from empirical evidence</a:t>
            </a:r>
          </a:p>
          <a:p>
            <a:pPr lvl="1"/>
            <a:r>
              <a:rPr lang="en-CA" dirty="0"/>
              <a:t>Perception that everything is </a:t>
            </a:r>
            <a:r>
              <a:rPr lang="en-CA" dirty="0" smtClean="0"/>
              <a:t>in a state of </a:t>
            </a:r>
            <a:r>
              <a:rPr lang="en-CA" dirty="0"/>
              <a:t>crisis</a:t>
            </a:r>
          </a:p>
          <a:p>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4</a:t>
            </a:fld>
            <a:endParaRPr lang="en-US" altLang="en-US"/>
          </a:p>
        </p:txBody>
      </p:sp>
    </p:spTree>
    <p:extLst>
      <p:ext uri="{BB962C8B-B14F-4D97-AF65-F5344CB8AC3E}">
        <p14:creationId xmlns:p14="http://schemas.microsoft.com/office/powerpoint/2010/main" val="2857793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remedy is…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Only ever be specific</a:t>
            </a:r>
          </a:p>
          <a:p>
            <a:endParaRPr lang="en-US" dirty="0" smtClean="0"/>
          </a:p>
          <a:p>
            <a:r>
              <a:rPr lang="en-US" dirty="0" smtClean="0"/>
              <a:t>Are you referring to…</a:t>
            </a:r>
          </a:p>
          <a:p>
            <a:pPr lvl="1"/>
            <a:r>
              <a:rPr lang="en-US" dirty="0" smtClean="0"/>
              <a:t>Air quality</a:t>
            </a:r>
          </a:p>
          <a:p>
            <a:pPr lvl="1"/>
            <a:r>
              <a:rPr lang="en-US" dirty="0" smtClean="0"/>
              <a:t>Water quality</a:t>
            </a:r>
          </a:p>
          <a:p>
            <a:pPr lvl="1"/>
            <a:r>
              <a:rPr lang="en-US" dirty="0" smtClean="0"/>
              <a:t>Land management</a:t>
            </a:r>
          </a:p>
          <a:p>
            <a:pPr lvl="1"/>
            <a:r>
              <a:rPr lang="en-US" dirty="0" smtClean="0"/>
              <a:t>Resource management</a:t>
            </a:r>
          </a:p>
          <a:p>
            <a:pPr lvl="1"/>
            <a:r>
              <a:rPr lang="en-US" dirty="0" smtClean="0"/>
              <a:t>Climate</a:t>
            </a:r>
          </a:p>
          <a:p>
            <a:pPr lvl="1"/>
            <a:r>
              <a:rPr lang="en-US" dirty="0" smtClean="0"/>
              <a:t>Etc.</a:t>
            </a:r>
          </a:p>
          <a:p>
            <a:pPr lvl="1"/>
            <a:endParaRPr lang="en-US" dirty="0"/>
          </a:p>
          <a:p>
            <a:r>
              <a:rPr lang="en-US" dirty="0" smtClean="0"/>
              <a:t>These are all different issues with different details</a:t>
            </a:r>
          </a:p>
          <a:p>
            <a:r>
              <a:rPr lang="en-US" dirty="0" smtClean="0"/>
              <a:t>Nor are they all “problems”</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5</a:t>
            </a:fld>
            <a:endParaRPr lang="en-US" altLang="en-US"/>
          </a:p>
        </p:txBody>
      </p:sp>
    </p:spTree>
    <p:extLst>
      <p:ext uri="{BB962C8B-B14F-4D97-AF65-F5344CB8AC3E}">
        <p14:creationId xmlns:p14="http://schemas.microsoft.com/office/powerpoint/2010/main" val="2648470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And these categories are still too broad</a:t>
            </a:r>
            <a:endParaRPr lang="en-CA" dirty="0"/>
          </a:p>
        </p:txBody>
      </p:sp>
      <p:sp>
        <p:nvSpPr>
          <p:cNvPr id="3" name="Content Placeholder 2"/>
          <p:cNvSpPr>
            <a:spLocks noGrp="1"/>
          </p:cNvSpPr>
          <p:nvPr>
            <p:ph idx="1"/>
          </p:nvPr>
        </p:nvSpPr>
        <p:spPr/>
        <p:txBody>
          <a:bodyPr/>
          <a:lstStyle/>
          <a:p>
            <a:pPr marL="0" indent="0">
              <a:buNone/>
            </a:pPr>
            <a:endParaRPr lang="en-CA" dirty="0" smtClean="0"/>
          </a:p>
          <a:p>
            <a:r>
              <a:rPr lang="en-CA" dirty="0" smtClean="0"/>
              <a:t>E.g. air quality:</a:t>
            </a:r>
          </a:p>
          <a:p>
            <a:pPr lvl="1"/>
            <a:r>
              <a:rPr lang="en-CA" dirty="0" smtClean="0"/>
              <a:t>Gases versus particles versus aerosols</a:t>
            </a:r>
          </a:p>
          <a:p>
            <a:pPr lvl="1"/>
            <a:r>
              <a:rPr lang="en-CA" dirty="0" smtClean="0"/>
              <a:t>Emitted compounds versus precursors</a:t>
            </a:r>
          </a:p>
          <a:p>
            <a:pPr lvl="1"/>
            <a:r>
              <a:rPr lang="en-CA" dirty="0" smtClean="0"/>
              <a:t>Local versus long range</a:t>
            </a:r>
          </a:p>
          <a:p>
            <a:pPr lvl="1"/>
            <a:r>
              <a:rPr lang="en-CA" dirty="0" smtClean="0"/>
              <a:t>Threshold effects</a:t>
            </a:r>
          </a:p>
          <a:p>
            <a:pPr lvl="1"/>
            <a:r>
              <a:rPr lang="en-CA" dirty="0" smtClean="0"/>
              <a:t>Abatement options</a:t>
            </a:r>
          </a:p>
          <a:p>
            <a:endParaRPr lang="en-CA"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6</a:t>
            </a:fld>
            <a:endParaRPr lang="en-US" altLang="en-US"/>
          </a:p>
        </p:txBody>
      </p:sp>
    </p:spTree>
    <p:extLst>
      <p:ext uri="{BB962C8B-B14F-4D97-AF65-F5344CB8AC3E}">
        <p14:creationId xmlns:p14="http://schemas.microsoft.com/office/powerpoint/2010/main" val="1531972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Attempts to Measure the “Environment”</a:t>
            </a:r>
            <a:endParaRPr lang="en-US" dirty="0"/>
          </a:p>
        </p:txBody>
      </p:sp>
      <p:sp>
        <p:nvSpPr>
          <p:cNvPr id="3" name="Content Placeholder 2"/>
          <p:cNvSpPr>
            <a:spLocks noGrp="1"/>
          </p:cNvSpPr>
          <p:nvPr>
            <p:ph idx="1"/>
          </p:nvPr>
        </p:nvSpPr>
        <p:spPr/>
        <p:txBody>
          <a:bodyPr/>
          <a:lstStyle/>
          <a:p>
            <a:endParaRPr lang="en-US" dirty="0" smtClean="0"/>
          </a:p>
          <a:p>
            <a:r>
              <a:rPr lang="en-US" dirty="0" smtClean="0"/>
              <a:t>1980s/90s: search for a grand “indicator”</a:t>
            </a:r>
          </a:p>
          <a:p>
            <a:r>
              <a:rPr lang="en-US" dirty="0" smtClean="0"/>
              <a:t>NRTEE Indicators project</a:t>
            </a:r>
          </a:p>
          <a:p>
            <a:r>
              <a:rPr lang="en-US" dirty="0" smtClean="0"/>
              <a:t>Collected dozens of candidate measures</a:t>
            </a:r>
          </a:p>
          <a:p>
            <a:r>
              <a:rPr lang="en-US" dirty="0" smtClean="0"/>
              <a:t>Couldn’t figure out how to add them up</a:t>
            </a:r>
          </a:p>
          <a:p>
            <a:r>
              <a:rPr lang="en-US" dirty="0" smtClean="0"/>
              <a:t>Wasn’t willing to assign $ values</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7</a:t>
            </a:fld>
            <a:endParaRPr lang="en-US" altLang="en-US"/>
          </a:p>
        </p:txBody>
      </p:sp>
    </p:spTree>
    <p:extLst>
      <p:ext uri="{BB962C8B-B14F-4D97-AF65-F5344CB8AC3E}">
        <p14:creationId xmlns:p14="http://schemas.microsoft.com/office/powerpoint/2010/main" val="72636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Attempts to Measure the “Environment”</a:t>
            </a:r>
          </a:p>
        </p:txBody>
      </p:sp>
      <p:sp>
        <p:nvSpPr>
          <p:cNvPr id="3" name="Content Placeholder 2"/>
          <p:cNvSpPr>
            <a:spLocks noGrp="1"/>
          </p:cNvSpPr>
          <p:nvPr>
            <p:ph idx="1"/>
          </p:nvPr>
        </p:nvSpPr>
        <p:spPr/>
        <p:txBody>
          <a:bodyPr/>
          <a:lstStyle/>
          <a:p>
            <a:endParaRPr lang="en-US" dirty="0" smtClean="0"/>
          </a:p>
          <a:p>
            <a:r>
              <a:rPr lang="en-US" dirty="0" smtClean="0"/>
              <a:t>Similar efforts: Genuine Progress Indicator, “Green” GDP, etc.</a:t>
            </a:r>
          </a:p>
          <a:p>
            <a:endParaRPr lang="en-US" dirty="0"/>
          </a:p>
          <a:p>
            <a:r>
              <a:rPr lang="en-US" dirty="0" smtClean="0"/>
              <a:t>Problems: weights are arbitrary, results are too abstract</a:t>
            </a:r>
          </a:p>
          <a:p>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8</a:t>
            </a:fld>
            <a:endParaRPr lang="en-US" altLang="en-US"/>
          </a:p>
        </p:txBody>
      </p:sp>
    </p:spTree>
    <p:extLst>
      <p:ext uri="{BB962C8B-B14F-4D97-AF65-F5344CB8AC3E}">
        <p14:creationId xmlns:p14="http://schemas.microsoft.com/office/powerpoint/2010/main" val="3272642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alternative</a:t>
            </a:r>
            <a:endParaRPr lang="en-US"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Let’s start thinking and talking about the “environment” as lots of individual issues, mostly local, all with individual characteristics, complexities and measurements.</a:t>
            </a:r>
            <a:endParaRPr lang="en-US" dirty="0"/>
          </a:p>
        </p:txBody>
      </p:sp>
      <p:sp>
        <p:nvSpPr>
          <p:cNvPr id="4" name="Slide Number Placeholder 3"/>
          <p:cNvSpPr>
            <a:spLocks noGrp="1"/>
          </p:cNvSpPr>
          <p:nvPr>
            <p:ph type="sldNum" sz="quarter" idx="12"/>
          </p:nvPr>
        </p:nvSpPr>
        <p:spPr/>
        <p:txBody>
          <a:bodyPr/>
          <a:lstStyle/>
          <a:p>
            <a:pPr>
              <a:defRPr/>
            </a:pPr>
            <a:fld id="{33615F11-0D6E-4C17-A41D-252BD96F92CE}" type="slidenum">
              <a:rPr lang="en-US" altLang="en-US" smtClean="0"/>
              <a:pPr>
                <a:defRPr/>
              </a:pPr>
              <a:t>9</a:t>
            </a:fld>
            <a:endParaRPr lang="en-US" altLang="en-US"/>
          </a:p>
        </p:txBody>
      </p:sp>
    </p:spTree>
    <p:extLst>
      <p:ext uri="{BB962C8B-B14F-4D97-AF65-F5344CB8AC3E}">
        <p14:creationId xmlns:p14="http://schemas.microsoft.com/office/powerpoint/2010/main" val="122633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950</Words>
  <Application>Microsoft Office PowerPoint</Application>
  <PresentationFormat>On-screen Show (4:3)</PresentationFormat>
  <Paragraphs>199</Paragraphs>
  <Slides>30</Slides>
  <Notes>3</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Office Theme</vt:lpstr>
      <vt:lpstr>The Environmental Crisis: The Devil is in the Lack of Details</vt:lpstr>
      <vt:lpstr>A word we should unlearn</vt:lpstr>
      <vt:lpstr>The “Environment”</vt:lpstr>
      <vt:lpstr>The “Environment”</vt:lpstr>
      <vt:lpstr>The remedy is…</vt:lpstr>
      <vt:lpstr>And these categories are still too broad</vt:lpstr>
      <vt:lpstr>Attempts to Measure the “Environment”</vt:lpstr>
      <vt:lpstr>Attempts to Measure the “Environment”</vt:lpstr>
      <vt:lpstr>Proposed alternative</vt:lpstr>
      <vt:lpstr>Example 1</vt:lpstr>
      <vt:lpstr>Example 1</vt:lpstr>
      <vt:lpstr>Example 2</vt:lpstr>
      <vt:lpstr>Example 2</vt:lpstr>
      <vt:lpstr>Example 3</vt:lpstr>
      <vt:lpstr>Example 3</vt:lpstr>
      <vt:lpstr>Example 4</vt:lpstr>
      <vt:lpstr>Example 4</vt:lpstr>
      <vt:lpstr>Commonalities</vt:lpstr>
      <vt:lpstr>How this can work in practice</vt:lpstr>
      <vt:lpstr>Yourenvironment.ca</vt:lpstr>
      <vt:lpstr>For example:  Motor Vehicle Emissions</vt:lpstr>
      <vt:lpstr>For example:  Motor Vehicle Emissions</vt:lpstr>
      <vt:lpstr>For example:  Motor Vehicle Emissions</vt:lpstr>
      <vt:lpstr>For example:  Motor Vehicle Emissions</vt:lpstr>
      <vt:lpstr>For example:  Motor Vehicle Emissions</vt:lpstr>
      <vt:lpstr>For example:  Motor Vehicle Emissions</vt:lpstr>
      <vt:lpstr>My wish list</vt:lpstr>
      <vt:lpstr>My wish list</vt:lpstr>
      <vt:lpstr>The Possible Outcome:</vt:lpstr>
      <vt:lpstr>The end.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dc:creator>
  <cp:lastModifiedBy>z</cp:lastModifiedBy>
  <cp:revision>280</cp:revision>
  <dcterms:created xsi:type="dcterms:W3CDTF">1601-01-01T00:00:00Z</dcterms:created>
  <dcterms:modified xsi:type="dcterms:W3CDTF">2014-06-23T16:01:13Z</dcterms:modified>
</cp:coreProperties>
</file>