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38"/>
  </p:notesMasterIdLst>
  <p:sldIdLst>
    <p:sldId id="256" r:id="rId2"/>
    <p:sldId id="258" r:id="rId3"/>
    <p:sldId id="257" r:id="rId4"/>
    <p:sldId id="259" r:id="rId5"/>
    <p:sldId id="260" r:id="rId6"/>
    <p:sldId id="261" r:id="rId7"/>
    <p:sldId id="262" r:id="rId8"/>
    <p:sldId id="296" r:id="rId9"/>
    <p:sldId id="297" r:id="rId10"/>
    <p:sldId id="298" r:id="rId11"/>
    <p:sldId id="295" r:id="rId12"/>
    <p:sldId id="266" r:id="rId13"/>
    <p:sldId id="267" r:id="rId14"/>
    <p:sldId id="273" r:id="rId15"/>
    <p:sldId id="274" r:id="rId16"/>
    <p:sldId id="299" r:id="rId17"/>
    <p:sldId id="300" r:id="rId18"/>
    <p:sldId id="268" r:id="rId19"/>
    <p:sldId id="271" r:id="rId20"/>
    <p:sldId id="277" r:id="rId21"/>
    <p:sldId id="278" r:id="rId22"/>
    <p:sldId id="279" r:id="rId23"/>
    <p:sldId id="280" r:id="rId24"/>
    <p:sldId id="281" r:id="rId25"/>
    <p:sldId id="275" r:id="rId26"/>
    <p:sldId id="276" r:id="rId27"/>
    <p:sldId id="282" r:id="rId28"/>
    <p:sldId id="283" r:id="rId29"/>
    <p:sldId id="284" r:id="rId30"/>
    <p:sldId id="285" r:id="rId31"/>
    <p:sldId id="292" r:id="rId32"/>
    <p:sldId id="286" r:id="rId33"/>
    <p:sldId id="294" r:id="rId34"/>
    <p:sldId id="287" r:id="rId35"/>
    <p:sldId id="288"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2F9"/>
    <a:srgbClr val="0772E7"/>
    <a:srgbClr val="2D8EF9"/>
    <a:srgbClr val="407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94293" autoAdjust="0"/>
  </p:normalViewPr>
  <p:slideViewPr>
    <p:cSldViewPr>
      <p:cViewPr varScale="1">
        <p:scale>
          <a:sx n="80" d="100"/>
          <a:sy n="80" d="100"/>
        </p:scale>
        <p:origin x="-6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537DD-E93D-4447-A32F-641699BE1A0E}"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BDC4E-3B40-4C92-9862-82CC88DA92FA}" type="slidenum">
              <a:rPr lang="en-US" smtClean="0"/>
              <a:t>‹#›</a:t>
            </a:fld>
            <a:endParaRPr lang="en-US"/>
          </a:p>
        </p:txBody>
      </p:sp>
    </p:spTree>
    <p:extLst>
      <p:ext uri="{BB962C8B-B14F-4D97-AF65-F5344CB8AC3E}">
        <p14:creationId xmlns:p14="http://schemas.microsoft.com/office/powerpoint/2010/main" val="214828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a:t>
            </a:fld>
            <a:endParaRPr lang="en-US"/>
          </a:p>
        </p:txBody>
      </p:sp>
    </p:spTree>
    <p:extLst>
      <p:ext uri="{BB962C8B-B14F-4D97-AF65-F5344CB8AC3E}">
        <p14:creationId xmlns:p14="http://schemas.microsoft.com/office/powerpoint/2010/main" val="424050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10</a:t>
            </a:fld>
            <a:endParaRPr lang="en-US"/>
          </a:p>
        </p:txBody>
      </p:sp>
    </p:spTree>
    <p:extLst>
      <p:ext uri="{BB962C8B-B14F-4D97-AF65-F5344CB8AC3E}">
        <p14:creationId xmlns:p14="http://schemas.microsoft.com/office/powerpoint/2010/main" val="297281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11</a:t>
            </a:fld>
            <a:endParaRPr lang="en-US"/>
          </a:p>
        </p:txBody>
      </p:sp>
    </p:spTree>
    <p:extLst>
      <p:ext uri="{BB962C8B-B14F-4D97-AF65-F5344CB8AC3E}">
        <p14:creationId xmlns:p14="http://schemas.microsoft.com/office/powerpoint/2010/main" val="297281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12</a:t>
            </a:fld>
            <a:endParaRPr lang="en-US"/>
          </a:p>
        </p:txBody>
      </p:sp>
    </p:spTree>
    <p:extLst>
      <p:ext uri="{BB962C8B-B14F-4D97-AF65-F5344CB8AC3E}">
        <p14:creationId xmlns:p14="http://schemas.microsoft.com/office/powerpoint/2010/main" val="37154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13</a:t>
            </a:fld>
            <a:endParaRPr lang="en-US"/>
          </a:p>
        </p:txBody>
      </p:sp>
    </p:spTree>
    <p:extLst>
      <p:ext uri="{BB962C8B-B14F-4D97-AF65-F5344CB8AC3E}">
        <p14:creationId xmlns:p14="http://schemas.microsoft.com/office/powerpoint/2010/main" val="73522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726C-36E1-4F6F-8735-1E342432ED8F}" type="slidenum">
              <a:rPr lang="en-US" smtClean="0"/>
              <a:pPr/>
              <a:t>14</a:t>
            </a:fld>
            <a:endParaRPr lang="en-US"/>
          </a:p>
        </p:txBody>
      </p:sp>
    </p:spTree>
    <p:extLst>
      <p:ext uri="{BB962C8B-B14F-4D97-AF65-F5344CB8AC3E}">
        <p14:creationId xmlns:p14="http://schemas.microsoft.com/office/powerpoint/2010/main" val="329584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726C-36E1-4F6F-8735-1E342432ED8F}" type="slidenum">
              <a:rPr lang="en-US" smtClean="0"/>
              <a:pPr/>
              <a:t>15</a:t>
            </a:fld>
            <a:endParaRPr lang="en-US"/>
          </a:p>
        </p:txBody>
      </p:sp>
    </p:spTree>
    <p:extLst>
      <p:ext uri="{BB962C8B-B14F-4D97-AF65-F5344CB8AC3E}">
        <p14:creationId xmlns:p14="http://schemas.microsoft.com/office/powerpoint/2010/main" val="92020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18</a:t>
            </a:fld>
            <a:endParaRPr lang="en-US"/>
          </a:p>
        </p:txBody>
      </p:sp>
    </p:spTree>
    <p:extLst>
      <p:ext uri="{BB962C8B-B14F-4D97-AF65-F5344CB8AC3E}">
        <p14:creationId xmlns:p14="http://schemas.microsoft.com/office/powerpoint/2010/main" val="272207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19</a:t>
            </a:fld>
            <a:endParaRPr lang="en-US"/>
          </a:p>
        </p:txBody>
      </p:sp>
    </p:spTree>
    <p:extLst>
      <p:ext uri="{BB962C8B-B14F-4D97-AF65-F5344CB8AC3E}">
        <p14:creationId xmlns:p14="http://schemas.microsoft.com/office/powerpoint/2010/main" val="202288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20</a:t>
            </a:fld>
            <a:endParaRPr lang="en-US"/>
          </a:p>
        </p:txBody>
      </p:sp>
    </p:spTree>
    <p:extLst>
      <p:ext uri="{BB962C8B-B14F-4D97-AF65-F5344CB8AC3E}">
        <p14:creationId xmlns:p14="http://schemas.microsoft.com/office/powerpoint/2010/main" val="2006728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21</a:t>
            </a:fld>
            <a:endParaRPr lang="en-US"/>
          </a:p>
        </p:txBody>
      </p:sp>
    </p:spTree>
    <p:extLst>
      <p:ext uri="{BB962C8B-B14F-4D97-AF65-F5344CB8AC3E}">
        <p14:creationId xmlns:p14="http://schemas.microsoft.com/office/powerpoint/2010/main" val="91613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a:t>
            </a:fld>
            <a:endParaRPr lang="en-US"/>
          </a:p>
        </p:txBody>
      </p:sp>
    </p:spTree>
    <p:extLst>
      <p:ext uri="{BB962C8B-B14F-4D97-AF65-F5344CB8AC3E}">
        <p14:creationId xmlns:p14="http://schemas.microsoft.com/office/powerpoint/2010/main" val="242486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22</a:t>
            </a:fld>
            <a:endParaRPr lang="en-US"/>
          </a:p>
        </p:txBody>
      </p:sp>
    </p:spTree>
    <p:extLst>
      <p:ext uri="{BB962C8B-B14F-4D97-AF65-F5344CB8AC3E}">
        <p14:creationId xmlns:p14="http://schemas.microsoft.com/office/powerpoint/2010/main" val="206088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23</a:t>
            </a:fld>
            <a:endParaRPr lang="en-US"/>
          </a:p>
        </p:txBody>
      </p:sp>
    </p:spTree>
    <p:extLst>
      <p:ext uri="{BB962C8B-B14F-4D97-AF65-F5344CB8AC3E}">
        <p14:creationId xmlns:p14="http://schemas.microsoft.com/office/powerpoint/2010/main" val="3835334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24</a:t>
            </a:fld>
            <a:endParaRPr lang="en-US"/>
          </a:p>
        </p:txBody>
      </p:sp>
    </p:spTree>
    <p:extLst>
      <p:ext uri="{BB962C8B-B14F-4D97-AF65-F5344CB8AC3E}">
        <p14:creationId xmlns:p14="http://schemas.microsoft.com/office/powerpoint/2010/main" val="22530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25</a:t>
            </a:fld>
            <a:endParaRPr lang="en-US"/>
          </a:p>
        </p:txBody>
      </p:sp>
    </p:spTree>
    <p:extLst>
      <p:ext uri="{BB962C8B-B14F-4D97-AF65-F5344CB8AC3E}">
        <p14:creationId xmlns:p14="http://schemas.microsoft.com/office/powerpoint/2010/main" val="184310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26</a:t>
            </a:fld>
            <a:endParaRPr lang="en-US"/>
          </a:p>
        </p:txBody>
      </p:sp>
    </p:spTree>
    <p:extLst>
      <p:ext uri="{BB962C8B-B14F-4D97-AF65-F5344CB8AC3E}">
        <p14:creationId xmlns:p14="http://schemas.microsoft.com/office/powerpoint/2010/main" val="3686679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27</a:t>
            </a:fld>
            <a:endParaRPr lang="en-US"/>
          </a:p>
        </p:txBody>
      </p:sp>
    </p:spTree>
    <p:extLst>
      <p:ext uri="{BB962C8B-B14F-4D97-AF65-F5344CB8AC3E}">
        <p14:creationId xmlns:p14="http://schemas.microsoft.com/office/powerpoint/2010/main" val="268752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28</a:t>
            </a:fld>
            <a:endParaRPr lang="en-US"/>
          </a:p>
        </p:txBody>
      </p:sp>
    </p:spTree>
    <p:extLst>
      <p:ext uri="{BB962C8B-B14F-4D97-AF65-F5344CB8AC3E}">
        <p14:creationId xmlns:p14="http://schemas.microsoft.com/office/powerpoint/2010/main" val="1756593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29</a:t>
            </a:fld>
            <a:endParaRPr lang="en-US"/>
          </a:p>
        </p:txBody>
      </p:sp>
    </p:spTree>
    <p:extLst>
      <p:ext uri="{BB962C8B-B14F-4D97-AF65-F5344CB8AC3E}">
        <p14:creationId xmlns:p14="http://schemas.microsoft.com/office/powerpoint/2010/main" val="313285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30</a:t>
            </a:fld>
            <a:endParaRPr lang="en-US"/>
          </a:p>
        </p:txBody>
      </p:sp>
    </p:spTree>
    <p:extLst>
      <p:ext uri="{BB962C8B-B14F-4D97-AF65-F5344CB8AC3E}">
        <p14:creationId xmlns:p14="http://schemas.microsoft.com/office/powerpoint/2010/main" val="74371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32</a:t>
            </a:fld>
            <a:endParaRPr lang="en-US"/>
          </a:p>
        </p:txBody>
      </p:sp>
    </p:spTree>
    <p:extLst>
      <p:ext uri="{BB962C8B-B14F-4D97-AF65-F5344CB8AC3E}">
        <p14:creationId xmlns:p14="http://schemas.microsoft.com/office/powerpoint/2010/main" val="234439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3</a:t>
            </a:fld>
            <a:endParaRPr lang="en-US"/>
          </a:p>
        </p:txBody>
      </p:sp>
    </p:spTree>
    <p:extLst>
      <p:ext uri="{BB962C8B-B14F-4D97-AF65-F5344CB8AC3E}">
        <p14:creationId xmlns:p14="http://schemas.microsoft.com/office/powerpoint/2010/main" val="36544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34</a:t>
            </a:fld>
            <a:endParaRPr lang="en-US"/>
          </a:p>
        </p:txBody>
      </p:sp>
    </p:spTree>
    <p:extLst>
      <p:ext uri="{BB962C8B-B14F-4D97-AF65-F5344CB8AC3E}">
        <p14:creationId xmlns:p14="http://schemas.microsoft.com/office/powerpoint/2010/main" val="895853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35</a:t>
            </a:fld>
            <a:endParaRPr lang="en-US"/>
          </a:p>
        </p:txBody>
      </p:sp>
    </p:spTree>
    <p:extLst>
      <p:ext uri="{BB962C8B-B14F-4D97-AF65-F5344CB8AC3E}">
        <p14:creationId xmlns:p14="http://schemas.microsoft.com/office/powerpoint/2010/main" val="226891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4</a:t>
            </a:fld>
            <a:endParaRPr lang="en-US"/>
          </a:p>
        </p:txBody>
      </p:sp>
    </p:spTree>
    <p:extLst>
      <p:ext uri="{BB962C8B-B14F-4D97-AF65-F5344CB8AC3E}">
        <p14:creationId xmlns:p14="http://schemas.microsoft.com/office/powerpoint/2010/main" val="186991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5</a:t>
            </a:fld>
            <a:endParaRPr lang="en-US"/>
          </a:p>
        </p:txBody>
      </p:sp>
    </p:spTree>
    <p:extLst>
      <p:ext uri="{BB962C8B-B14F-4D97-AF65-F5344CB8AC3E}">
        <p14:creationId xmlns:p14="http://schemas.microsoft.com/office/powerpoint/2010/main" val="380332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6</a:t>
            </a:fld>
            <a:endParaRPr lang="en-US"/>
          </a:p>
        </p:txBody>
      </p:sp>
    </p:spTree>
    <p:extLst>
      <p:ext uri="{BB962C8B-B14F-4D97-AF65-F5344CB8AC3E}">
        <p14:creationId xmlns:p14="http://schemas.microsoft.com/office/powerpoint/2010/main" val="362606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7</a:t>
            </a:fld>
            <a:endParaRPr lang="en-US"/>
          </a:p>
        </p:txBody>
      </p:sp>
    </p:spTree>
    <p:extLst>
      <p:ext uri="{BB962C8B-B14F-4D97-AF65-F5344CB8AC3E}">
        <p14:creationId xmlns:p14="http://schemas.microsoft.com/office/powerpoint/2010/main" val="297281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8</a:t>
            </a:fld>
            <a:endParaRPr lang="en-US"/>
          </a:p>
        </p:txBody>
      </p:sp>
    </p:spTree>
    <p:extLst>
      <p:ext uri="{BB962C8B-B14F-4D97-AF65-F5344CB8AC3E}">
        <p14:creationId xmlns:p14="http://schemas.microsoft.com/office/powerpoint/2010/main" val="297281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BDC4E-3B40-4C92-9862-82CC88DA92FA}" type="slidenum">
              <a:rPr lang="en-US" smtClean="0"/>
              <a:t>9</a:t>
            </a:fld>
            <a:endParaRPr lang="en-US"/>
          </a:p>
        </p:txBody>
      </p:sp>
    </p:spTree>
    <p:extLst>
      <p:ext uri="{BB962C8B-B14F-4D97-AF65-F5344CB8AC3E}">
        <p14:creationId xmlns:p14="http://schemas.microsoft.com/office/powerpoint/2010/main" val="297281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28399-7588-4801-98BB-977AFF2C3610}" type="datetime1">
              <a:rPr lang="en-US" smtClean="0"/>
              <a:t>4/3/2014</a:t>
            </a:fld>
            <a:endParaRPr lang="en-US"/>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0DC33-F344-4894-A9C3-7A89295FCD98}" type="datetime1">
              <a:rPr lang="en-US" smtClean="0"/>
              <a:t>4/3/2014</a:t>
            </a:fld>
            <a:endParaRPr lang="en-US"/>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B7643-9AFB-42C0-8ADF-7BF92FAFF511}" type="datetime1">
              <a:rPr lang="en-US" smtClean="0"/>
              <a:t>4/3/2014</a:t>
            </a:fld>
            <a:endParaRPr lang="en-US"/>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7EAE3-C3CF-4779-AE7D-8CE140CDDDFF}" type="datetime1">
              <a:rPr lang="en-US" smtClean="0"/>
              <a:t>4/3/2014</a:t>
            </a:fld>
            <a:endParaRPr lang="en-US"/>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28515-B97B-499B-91B9-87E1C2D1967D}" type="datetime1">
              <a:rPr lang="en-US" smtClean="0"/>
              <a:t>4/3/2014</a:t>
            </a:fld>
            <a:endParaRPr lang="en-US"/>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30369-F6A2-470E-A343-2B6EF417259B}" type="datetime1">
              <a:rPr lang="en-US" smtClean="0"/>
              <a:t>4/3/2014</a:t>
            </a:fld>
            <a:endParaRPr lang="en-US"/>
          </a:p>
        </p:txBody>
      </p:sp>
      <p:sp>
        <p:nvSpPr>
          <p:cNvPr id="6" name="Footer Placeholder 5"/>
          <p:cNvSpPr>
            <a:spLocks noGrp="1"/>
          </p:cNvSpPr>
          <p:nvPr>
            <p:ph type="ftr" sz="quarter" idx="11"/>
          </p:nvPr>
        </p:nvSpPr>
        <p:spPr/>
        <p:txBody>
          <a:bodyPr/>
          <a:lstStyle/>
          <a:p>
            <a:r>
              <a:rPr lang="en-US" smtClean="0"/>
              <a:t>rossmckitrick.com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BA068B-45F3-49CC-A909-03CBF4E4FBF3}" type="datetime1">
              <a:rPr lang="en-US" smtClean="0"/>
              <a:t>4/3/2014</a:t>
            </a:fld>
            <a:endParaRPr lang="en-US"/>
          </a:p>
        </p:txBody>
      </p:sp>
      <p:sp>
        <p:nvSpPr>
          <p:cNvPr id="8" name="Footer Placeholder 7"/>
          <p:cNvSpPr>
            <a:spLocks noGrp="1"/>
          </p:cNvSpPr>
          <p:nvPr>
            <p:ph type="ftr" sz="quarter" idx="11"/>
          </p:nvPr>
        </p:nvSpPr>
        <p:spPr/>
        <p:txBody>
          <a:bodyPr/>
          <a:lstStyle/>
          <a:p>
            <a:r>
              <a:rPr lang="en-US" smtClean="0"/>
              <a:t>rossmckitrick.com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2C93F-A9FC-496E-A004-5860AABA6415}" type="datetime1">
              <a:rPr lang="en-US" smtClean="0"/>
              <a:t>4/3/2014</a:t>
            </a:fld>
            <a:endParaRPr lang="en-US"/>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2C30C-6AD0-4537-9642-6CE5A18809A9}" type="datetime1">
              <a:rPr lang="en-US" smtClean="0"/>
              <a:t>4/3/2014</a:t>
            </a:fld>
            <a:endParaRPr lang="en-US"/>
          </a:p>
        </p:txBody>
      </p:sp>
      <p:sp>
        <p:nvSpPr>
          <p:cNvPr id="3" name="Footer Placeholder 2"/>
          <p:cNvSpPr>
            <a:spLocks noGrp="1"/>
          </p:cNvSpPr>
          <p:nvPr>
            <p:ph type="ftr" sz="quarter" idx="11"/>
          </p:nvPr>
        </p:nvSpPr>
        <p:spPr/>
        <p:txBody>
          <a:bodyPr/>
          <a:lstStyle/>
          <a:p>
            <a:r>
              <a:rPr lang="en-US" smtClean="0"/>
              <a:t>rossmckitrick.com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1E3AC-314F-47EC-8B76-BE0DEB297547}" type="datetime1">
              <a:rPr lang="en-US" smtClean="0"/>
              <a:t>4/3/2014</a:t>
            </a:fld>
            <a:endParaRPr lang="en-US"/>
          </a:p>
        </p:txBody>
      </p:sp>
      <p:sp>
        <p:nvSpPr>
          <p:cNvPr id="6" name="Footer Placeholder 5"/>
          <p:cNvSpPr>
            <a:spLocks noGrp="1"/>
          </p:cNvSpPr>
          <p:nvPr>
            <p:ph type="ftr" sz="quarter" idx="11"/>
          </p:nvPr>
        </p:nvSpPr>
        <p:spPr/>
        <p:txBody>
          <a:bodyPr/>
          <a:lstStyle/>
          <a:p>
            <a:r>
              <a:rPr lang="en-US" smtClean="0"/>
              <a:t>rossmckitrick.com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652A0-3E4D-4A1A-80E7-8BE55CF2125D}" type="datetime1">
              <a:rPr lang="en-US" smtClean="0"/>
              <a:t>4/3/2014</a:t>
            </a:fld>
            <a:endParaRPr lang="en-US"/>
          </a:p>
        </p:txBody>
      </p:sp>
      <p:sp>
        <p:nvSpPr>
          <p:cNvPr id="6" name="Footer Placeholder 5"/>
          <p:cNvSpPr>
            <a:spLocks noGrp="1"/>
          </p:cNvSpPr>
          <p:nvPr>
            <p:ph type="ftr" sz="quarter" idx="11"/>
          </p:nvPr>
        </p:nvSpPr>
        <p:spPr/>
        <p:txBody>
          <a:bodyPr/>
          <a:lstStyle/>
          <a:p>
            <a:r>
              <a:rPr lang="en-US" smtClean="0"/>
              <a:t>rossmckitrick.com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9D5C017-2835-464D-A7FA-44B19424E75C}" type="datetime1">
              <a:rPr lang="en-US" smtClean="0"/>
              <a:t>4/3/2014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rossmckitrick.com</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ne.gov.on.ca/envision/techdocs/5158e_index.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ene.gov.on.ca/envision/techdocs/5158e_index.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0669"/>
            <a:ext cx="8458199" cy="615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762000"/>
            <a:ext cx="7543800" cy="2593975"/>
          </a:xfrm>
        </p:spPr>
        <p:txBody>
          <a:bodyPr>
            <a:noAutofit/>
          </a:bodyPr>
          <a:lstStyle/>
          <a:p>
            <a:r>
              <a:rPr lang="en-US" dirty="0" smtClean="0"/>
              <a:t> </a:t>
            </a:r>
            <a:endParaRPr lang="en-US" dirty="0"/>
          </a:p>
        </p:txBody>
      </p:sp>
      <p:sp>
        <p:nvSpPr>
          <p:cNvPr id="3" name="Subtitle 2"/>
          <p:cNvSpPr>
            <a:spLocks noGrp="1"/>
          </p:cNvSpPr>
          <p:nvPr>
            <p:ph type="subTitle" idx="1"/>
          </p:nvPr>
        </p:nvSpPr>
        <p:spPr>
          <a:xfrm>
            <a:off x="2743200" y="4800600"/>
            <a:ext cx="4114800" cy="1250423"/>
          </a:xfrm>
          <a:solidFill>
            <a:srgbClr val="3592F9">
              <a:alpha val="40000"/>
            </a:srgbClr>
          </a:solidFill>
        </p:spPr>
        <p:txBody>
          <a:bodyPr>
            <a:normAutofit lnSpcReduction="10000"/>
          </a:bodyPr>
          <a:lstStyle/>
          <a:p>
            <a:r>
              <a:rPr lang="en-US" b="1" dirty="0" smtClean="0">
                <a:solidFill>
                  <a:schemeClr val="accent5">
                    <a:lumMod val="40000"/>
                    <a:lumOff val="60000"/>
                  </a:schemeClr>
                </a:solidFill>
                <a:latin typeface="Arial Narrow" pitchFamily="34" charset="0"/>
              </a:rPr>
              <a:t>Professor of Economics,</a:t>
            </a:r>
          </a:p>
          <a:p>
            <a:r>
              <a:rPr lang="en-US" b="1" dirty="0" smtClean="0">
                <a:solidFill>
                  <a:schemeClr val="accent5">
                    <a:lumMod val="40000"/>
                    <a:lumOff val="60000"/>
                  </a:schemeClr>
                </a:solidFill>
                <a:latin typeface="Arial Narrow" pitchFamily="34" charset="0"/>
              </a:rPr>
              <a:t>University of Guelph</a:t>
            </a:r>
            <a:endParaRPr lang="en-US" b="1" dirty="0">
              <a:solidFill>
                <a:schemeClr val="accent5">
                  <a:lumMod val="40000"/>
                  <a:lumOff val="60000"/>
                </a:schemeClr>
              </a:solidFill>
              <a:latin typeface="Arial Narrow" pitchFamily="34" charset="0"/>
            </a:endParaRPr>
          </a:p>
          <a:p>
            <a:r>
              <a:rPr lang="en-US" b="1" dirty="0" smtClean="0">
                <a:solidFill>
                  <a:schemeClr val="accent5">
                    <a:lumMod val="40000"/>
                    <a:lumOff val="60000"/>
                  </a:schemeClr>
                </a:solidFill>
                <a:latin typeface="Arial Narrow" pitchFamily="34" charset="0"/>
              </a:rPr>
              <a:t>Senior Fellow, Fraser Institute</a:t>
            </a:r>
            <a:endParaRPr lang="en-US" b="1" dirty="0">
              <a:solidFill>
                <a:schemeClr val="accent5">
                  <a:lumMod val="40000"/>
                  <a:lumOff val="60000"/>
                </a:schemeClr>
              </a:solidFill>
              <a:latin typeface="Arial Narrow" pitchFamily="34" charset="0"/>
            </a:endParaRPr>
          </a:p>
        </p:txBody>
      </p:sp>
    </p:spTree>
    <p:extLst>
      <p:ext uri="{BB962C8B-B14F-4D97-AF65-F5344CB8AC3E}">
        <p14:creationId xmlns:p14="http://schemas.microsoft.com/office/powerpoint/2010/main" val="1760297814"/>
      </p:ext>
    </p:extLst>
  </p:cSld>
  <p:clrMapOvr>
    <a:masterClrMapping/>
  </p:clrMapOvr>
  <mc:AlternateContent xmlns:mc="http://schemas.openxmlformats.org/markup-compatibility/2006" xmlns:p14="http://schemas.microsoft.com/office/powerpoint/2010/main">
    <mc:Choice Requires="p14">
      <p:transition spd="slow" p14:dur="2000" advTm="18116"/>
    </mc:Choice>
    <mc:Fallback xmlns="">
      <p:transition spd="slow" advTm="181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trends in Ontario</a:t>
            </a:r>
            <a:endParaRPr lang="en-US" sz="3200" dirty="0"/>
          </a:p>
        </p:txBody>
      </p:sp>
      <p:sp>
        <p:nvSpPr>
          <p:cNvPr id="3" name="Content Placeholder 2"/>
          <p:cNvSpPr>
            <a:spLocks noGrp="1"/>
          </p:cNvSpPr>
          <p:nvPr>
            <p:ph idx="1"/>
          </p:nvPr>
        </p:nvSpPr>
        <p:spPr/>
        <p:txBody>
          <a:bodyPr/>
          <a:lstStyle/>
          <a:p>
            <a:r>
              <a:rPr lang="en-US" dirty="0" smtClean="0"/>
              <a:t>See </a:t>
            </a:r>
            <a:r>
              <a:rPr lang="en-US" sz="2400" b="1" dirty="0"/>
              <a:t>yourenvironment.ca</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421536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75864"/>
            <a:ext cx="4967288" cy="35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71841"/>
            <a:ext cx="5257800" cy="378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4324" y="2209800"/>
            <a:ext cx="5715000" cy="4114800"/>
          </a:xfrm>
          <a:prstGeom prst="rect">
            <a:avLst/>
          </a:prstGeom>
          <a:noFill/>
          <a:ln>
            <a:noFill/>
          </a:ln>
        </p:spPr>
      </p:pic>
    </p:spTree>
    <p:extLst>
      <p:ext uri="{BB962C8B-B14F-4D97-AF65-F5344CB8AC3E}">
        <p14:creationId xmlns:p14="http://schemas.microsoft.com/office/powerpoint/2010/main" val="90332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trends in Ontario</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See </a:t>
            </a:r>
            <a:r>
              <a:rPr lang="en-US" sz="2400" b="1" dirty="0"/>
              <a:t>yourenvironment.ca</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605628"/>
            <a:ext cx="2577283" cy="186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590800"/>
            <a:ext cx="2514600" cy="177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13" y="4621277"/>
            <a:ext cx="2802387" cy="200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590800"/>
            <a:ext cx="2667000" cy="19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616" y="2677177"/>
            <a:ext cx="246586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212" y="4605628"/>
            <a:ext cx="2341388" cy="16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1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Air quality trends in </a:t>
            </a:r>
            <a:r>
              <a:rPr lang="en-US" dirty="0" smtClean="0"/>
              <a:t>Ontario</a:t>
            </a:r>
            <a:endParaRPr lang="en-US" dirty="0"/>
          </a:p>
        </p:txBody>
      </p:sp>
      <p:sp>
        <p:nvSpPr>
          <p:cNvPr id="3" name="Content Placeholder 2"/>
          <p:cNvSpPr>
            <a:spLocks noGrp="1"/>
          </p:cNvSpPr>
          <p:nvPr>
            <p:ph idx="1"/>
          </p:nvPr>
        </p:nvSpPr>
        <p:spPr/>
        <p:txBody>
          <a:bodyPr>
            <a:normAutofit/>
          </a:bodyPr>
          <a:lstStyle/>
          <a:p>
            <a:r>
              <a:rPr lang="en-US" dirty="0" smtClean="0"/>
              <a:t>Ontario Ministry of Environment (2010)</a:t>
            </a:r>
          </a:p>
          <a:p>
            <a:pPr lvl="1"/>
            <a:endParaRPr lang="en-US" dirty="0" smtClean="0"/>
          </a:p>
          <a:p>
            <a:pPr lvl="1"/>
            <a:r>
              <a:rPr lang="en-US" dirty="0" smtClean="0"/>
              <a:t>“</a:t>
            </a:r>
            <a:r>
              <a:rPr lang="en-US" dirty="0"/>
              <a:t>Overall, air quality has improved significantly over the years, especially for nitrogen dioxide (NO2), carbon monoxide (CO) and </a:t>
            </a:r>
            <a:r>
              <a:rPr lang="en-US" dirty="0" err="1"/>
              <a:t>sulphur</a:t>
            </a:r>
            <a:r>
              <a:rPr lang="en-US" dirty="0"/>
              <a:t> dioxide (SO2) - pollutants emitted by vehicles and industry</a:t>
            </a:r>
            <a:r>
              <a:rPr lang="en-US" dirty="0" smtClean="0"/>
              <a:t>.”</a:t>
            </a:r>
            <a:endParaRPr lang="en-US" dirty="0"/>
          </a:p>
          <a:p>
            <a:pPr marL="114300" indent="0">
              <a:buNone/>
            </a:pPr>
            <a:endParaRPr lang="en-US" dirty="0"/>
          </a:p>
          <a:p>
            <a:pPr lvl="1"/>
            <a:r>
              <a:rPr lang="en-US" dirty="0"/>
              <a:t>The provincial Ambient Air Quality Criteria (AAQC) for NO2 and CO were not exceeded at any of the ambient air monitoring locations in Ontario during 2010.</a:t>
            </a:r>
          </a:p>
          <a:p>
            <a:endParaRPr lang="en-US" dirty="0" smtClean="0"/>
          </a:p>
          <a:p>
            <a:pPr lvl="1"/>
            <a:r>
              <a:rPr lang="en-US" dirty="0" smtClean="0"/>
              <a:t>Nor </a:t>
            </a:r>
            <a:r>
              <a:rPr lang="en-US" dirty="0"/>
              <a:t>were 24 hour SO2 standards for SO2 exceeded anywhere, nor were fine particulate (PM2.5) standards exceeded. </a:t>
            </a:r>
            <a:endParaRPr lang="en-US" dirty="0" smtClean="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31538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on Closing Lambton &amp; Nanticoke</a:t>
            </a:r>
            <a:endParaRPr lang="en-US" dirty="0"/>
          </a:p>
        </p:txBody>
      </p:sp>
      <p:sp>
        <p:nvSpPr>
          <p:cNvPr id="3" name="Content Placeholder 2"/>
          <p:cNvSpPr>
            <a:spLocks noGrp="1"/>
          </p:cNvSpPr>
          <p:nvPr>
            <p:ph idx="1"/>
          </p:nvPr>
        </p:nvSpPr>
        <p:spPr/>
        <p:txBody>
          <a:bodyPr>
            <a:normAutofit/>
          </a:bodyPr>
          <a:lstStyle/>
          <a:p>
            <a:r>
              <a:rPr lang="en-US" dirty="0" smtClean="0"/>
              <a:t>Ontario </a:t>
            </a:r>
            <a:r>
              <a:rPr lang="en-US" dirty="0"/>
              <a:t>Ministry of Energy </a:t>
            </a:r>
            <a:r>
              <a:rPr lang="en-US" dirty="0" smtClean="0"/>
              <a:t>Plan 2010 </a:t>
            </a:r>
            <a:r>
              <a:rPr lang="en-US" dirty="0"/>
              <a:t>p. </a:t>
            </a:r>
            <a:r>
              <a:rPr lang="en-US" dirty="0" smtClean="0"/>
              <a:t>2 :</a:t>
            </a:r>
          </a:p>
          <a:p>
            <a:pPr marL="0" indent="0">
              <a:buNone/>
            </a:pPr>
            <a:endParaRPr lang="en-US" dirty="0" smtClean="0"/>
          </a:p>
          <a:p>
            <a:pPr lvl="1"/>
            <a:r>
              <a:rPr lang="en-US" dirty="0" smtClean="0"/>
              <a:t>“Worst </a:t>
            </a:r>
            <a:r>
              <a:rPr lang="en-US" dirty="0"/>
              <a:t>of all, Ontario relied heavily on five air-polluting coal plants. This wasn’t just polluting our air, it was polluting our lungs. Doctors, nurses and researchers stated categorically that coal generation was having an impact on health increasing the incidence of various respiratory illnesses. A 2005 study prepared for the government found that the average annual health-related damages due to coal could top $3 billion. For the sake of our well-being, and our children’s well-being, we had to put a stop to coal</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18270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z="3300" dirty="0" smtClean="0"/>
              <a:t>Power generation facilities in northeast</a:t>
            </a:r>
            <a:r>
              <a:rPr lang="en-US" sz="3300" dirty="0"/>
              <a:t/>
            </a:r>
            <a:br>
              <a:rPr lang="en-US" sz="3300" dirty="0"/>
            </a:br>
            <a:endParaRPr lang="en-US" sz="3300" dirty="0"/>
          </a:p>
        </p:txBody>
      </p:sp>
      <p:sp>
        <p:nvSpPr>
          <p:cNvPr id="62467" name="Rectangle 3"/>
          <p:cNvSpPr>
            <a:spLocks noGrp="1" noChangeArrowheads="1"/>
          </p:cNvSpPr>
          <p:nvPr>
            <p:ph idx="1"/>
          </p:nvPr>
        </p:nvSpPr>
        <p:spPr/>
        <p:txBody>
          <a:bodyPr>
            <a:normAutofit/>
          </a:bodyPr>
          <a:lstStyle/>
          <a:p>
            <a:endParaRPr lang="en-US" sz="2800"/>
          </a:p>
          <a:p>
            <a:endParaRPr lang="en-US" sz="2800"/>
          </a:p>
          <a:p>
            <a:endParaRPr lang="en-US" sz="2800"/>
          </a:p>
          <a:p>
            <a:endParaRPr lang="en-US" sz="2800"/>
          </a:p>
          <a:p>
            <a:endParaRPr lang="en-US" sz="2800"/>
          </a:p>
          <a:p>
            <a:endParaRPr lang="en-US" sz="2800"/>
          </a:p>
          <a:p>
            <a:endParaRPr lang="en-US" sz="2800"/>
          </a:p>
          <a:p>
            <a:endParaRPr lang="en-US" sz="700"/>
          </a:p>
          <a:p>
            <a:endParaRPr lang="en-US" sz="700"/>
          </a:p>
          <a:p>
            <a:endParaRPr lang="en-US" sz="700"/>
          </a:p>
          <a:p>
            <a:endParaRPr lang="en-US" sz="700"/>
          </a:p>
          <a:p>
            <a:pPr>
              <a:buFontTx/>
              <a:buNone/>
            </a:pPr>
            <a:r>
              <a:rPr lang="en-US" sz="900"/>
              <a:t>From AQO 2005 appendix </a:t>
            </a:r>
          </a:p>
          <a:p>
            <a:pPr>
              <a:buFontTx/>
              <a:buNone/>
            </a:pPr>
            <a:r>
              <a:rPr lang="en-US" sz="900">
                <a:hlinkClick r:id="rId3"/>
              </a:rPr>
              <a:t>http://www.ene.gov.on.ca/envision/techdocs</a:t>
            </a:r>
          </a:p>
          <a:p>
            <a:pPr>
              <a:buFontTx/>
              <a:buNone/>
            </a:pPr>
            <a:r>
              <a:rPr lang="en-US" sz="900">
                <a:hlinkClick r:id="rId3"/>
              </a:rPr>
              <a:t>/5158e_index.htm</a:t>
            </a:r>
            <a:r>
              <a:rPr lang="en-US" sz="900"/>
              <a:t> </a:t>
            </a:r>
          </a:p>
        </p:txBody>
      </p:sp>
      <p:sp>
        <p:nvSpPr>
          <p:cNvPr id="2" name="Footer Placeholder 1"/>
          <p:cNvSpPr>
            <a:spLocks noGrp="1"/>
          </p:cNvSpPr>
          <p:nvPr>
            <p:ph type="ftr" sz="quarter" idx="11"/>
          </p:nvPr>
        </p:nvSpPr>
        <p:spPr/>
        <p:txBody>
          <a:bodyPr/>
          <a:lstStyle/>
          <a:p>
            <a:r>
              <a:rPr lang="en-US" smtClean="0"/>
              <a:t>rossmckitrick.com</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43000"/>
            <a:ext cx="5211763"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52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300" dirty="0" smtClean="0"/>
              <a:t>Power generation facilities in northeast</a:t>
            </a:r>
            <a:r>
              <a:rPr lang="en-US" sz="3000" dirty="0"/>
              <a:t/>
            </a:r>
            <a:br>
              <a:rPr lang="en-US" sz="3000" dirty="0"/>
            </a:br>
            <a:endParaRPr lang="en-US" sz="3300" dirty="0"/>
          </a:p>
        </p:txBody>
      </p:sp>
      <p:sp>
        <p:nvSpPr>
          <p:cNvPr id="63491" name="Rectangle 3"/>
          <p:cNvSpPr>
            <a:spLocks noGrp="1" noChangeArrowheads="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700" dirty="0"/>
          </a:p>
          <a:p>
            <a:endParaRPr lang="en-US" sz="700" dirty="0"/>
          </a:p>
          <a:p>
            <a:endParaRPr lang="en-US" sz="700" dirty="0"/>
          </a:p>
          <a:p>
            <a:endParaRPr lang="en-US" sz="700" dirty="0"/>
          </a:p>
          <a:p>
            <a:pPr>
              <a:buFontTx/>
              <a:buNone/>
            </a:pPr>
            <a:r>
              <a:rPr lang="en-US" sz="900" dirty="0"/>
              <a:t>From AQO 2005 appendix </a:t>
            </a:r>
          </a:p>
          <a:p>
            <a:pPr>
              <a:buFontTx/>
              <a:buNone/>
            </a:pPr>
            <a:r>
              <a:rPr lang="en-US" sz="900" dirty="0">
                <a:hlinkClick r:id="rId3"/>
              </a:rPr>
              <a:t>http://www.ene.gov.on.ca/envision/techdocs</a:t>
            </a:r>
          </a:p>
          <a:p>
            <a:pPr>
              <a:buFontTx/>
              <a:buNone/>
            </a:pPr>
            <a:r>
              <a:rPr lang="en-US" sz="900" dirty="0">
                <a:hlinkClick r:id="rId3"/>
              </a:rPr>
              <a:t>/5158e_index.htm</a:t>
            </a:r>
            <a:r>
              <a:rPr lang="en-US" sz="900" dirty="0"/>
              <a:t> </a:t>
            </a:r>
          </a:p>
        </p:txBody>
      </p:sp>
      <p:sp>
        <p:nvSpPr>
          <p:cNvPr id="2" name="Footer Placeholder 1"/>
          <p:cNvSpPr>
            <a:spLocks noGrp="1"/>
          </p:cNvSpPr>
          <p:nvPr>
            <p:ph type="ftr" sz="quarter" idx="11"/>
          </p:nvPr>
        </p:nvSpPr>
        <p:spPr/>
        <p:txBody>
          <a:bodyPr/>
          <a:lstStyle/>
          <a:p>
            <a:r>
              <a:rPr lang="en-US" smtClean="0"/>
              <a:t>rossmckitrick.com</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634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43000"/>
            <a:ext cx="5211763"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Oval 5"/>
          <p:cNvSpPr>
            <a:spLocks noChangeArrowheads="1"/>
          </p:cNvSpPr>
          <p:nvPr/>
        </p:nvSpPr>
        <p:spPr bwMode="auto">
          <a:xfrm>
            <a:off x="5334000" y="3048000"/>
            <a:ext cx="152400" cy="152400"/>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4" name="Oval 6"/>
          <p:cNvSpPr>
            <a:spLocks noChangeArrowheads="1"/>
          </p:cNvSpPr>
          <p:nvPr/>
        </p:nvSpPr>
        <p:spPr bwMode="auto">
          <a:xfrm>
            <a:off x="5791200" y="2971800"/>
            <a:ext cx="152400" cy="152400"/>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1358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 of Particulate Emissions</a:t>
            </a:r>
            <a:endParaRPr lang="en-CA" dirty="0"/>
          </a:p>
        </p:txBody>
      </p:sp>
      <p:sp>
        <p:nvSpPr>
          <p:cNvPr id="3" name="Content Placeholder 2"/>
          <p:cNvSpPr>
            <a:spLocks noGrp="1"/>
          </p:cNvSpPr>
          <p:nvPr>
            <p:ph idx="1"/>
          </p:nvPr>
        </p:nvSpPr>
        <p:spPr/>
        <p:txBody>
          <a:bodyPr/>
          <a:lstStyle/>
          <a:p>
            <a:r>
              <a:rPr lang="en-CA" dirty="0" smtClean="0"/>
              <a:t>Environment Canada:</a:t>
            </a:r>
            <a:endParaRPr lang="en-CA"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4678"/>
            <a:ext cx="6248400" cy="449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744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 of Particulate Emissions</a:t>
            </a:r>
            <a:endParaRPr lang="en-CA" dirty="0"/>
          </a:p>
        </p:txBody>
      </p:sp>
      <p:sp>
        <p:nvSpPr>
          <p:cNvPr id="3" name="Content Placeholder 2"/>
          <p:cNvSpPr>
            <a:spLocks noGrp="1"/>
          </p:cNvSpPr>
          <p:nvPr>
            <p:ph idx="1"/>
          </p:nvPr>
        </p:nvSpPr>
        <p:spPr/>
        <p:txBody>
          <a:bodyPr/>
          <a:lstStyle/>
          <a:p>
            <a:r>
              <a:rPr lang="en-CA" dirty="0" smtClean="0"/>
              <a:t>Environment Canada:</a:t>
            </a:r>
            <a:endParaRPr lang="en-CA"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454" y="2133423"/>
            <a:ext cx="6250146" cy="449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41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Study</a:t>
            </a:r>
            <a:endParaRPr lang="en-US" dirty="0"/>
          </a:p>
        </p:txBody>
      </p:sp>
      <p:sp>
        <p:nvSpPr>
          <p:cNvPr id="3" name="Content Placeholder 2"/>
          <p:cNvSpPr>
            <a:spLocks noGrp="1"/>
          </p:cNvSpPr>
          <p:nvPr>
            <p:ph idx="1"/>
          </p:nvPr>
        </p:nvSpPr>
        <p:spPr/>
        <p:txBody>
          <a:bodyPr>
            <a:normAutofit/>
          </a:bodyPr>
          <a:lstStyle/>
          <a:p>
            <a:r>
              <a:rPr lang="en-US" dirty="0" smtClean="0"/>
              <a:t>Confidential report to Provincial Minister of Energy prepared by DSS Consulting and RWDI Engineering</a:t>
            </a:r>
          </a:p>
          <a:p>
            <a:endParaRPr lang="en-US" dirty="0"/>
          </a:p>
          <a:p>
            <a:r>
              <a:rPr lang="en-US" dirty="0" smtClean="0"/>
              <a:t>Examined 4 scenarios for electricity:</a:t>
            </a:r>
          </a:p>
          <a:p>
            <a:pPr lvl="1"/>
            <a:r>
              <a:rPr lang="en-US" dirty="0" smtClean="0"/>
              <a:t>Business-as-usual</a:t>
            </a:r>
          </a:p>
          <a:p>
            <a:pPr lvl="1"/>
            <a:r>
              <a:rPr lang="en-US" dirty="0" smtClean="0"/>
              <a:t>2 combinations of nuclear and gas to replace coal</a:t>
            </a:r>
          </a:p>
          <a:p>
            <a:pPr lvl="1"/>
            <a:r>
              <a:rPr lang="en-US" dirty="0" smtClean="0"/>
              <a:t>Retrofit coal plants</a:t>
            </a:r>
          </a:p>
          <a:p>
            <a:pPr lvl="1"/>
            <a:endParaRPr lang="en-US" dirty="0"/>
          </a:p>
          <a:p>
            <a:r>
              <a:rPr lang="en-US" dirty="0" smtClean="0"/>
              <a:t>Did not consider or recommend wind/solar/renewables</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83629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reduce PM and Ozone</a:t>
            </a:r>
            <a:endParaRPr lang="en-US" dirty="0"/>
          </a:p>
        </p:txBody>
      </p:sp>
      <p:sp>
        <p:nvSpPr>
          <p:cNvPr id="3" name="Content Placeholder 2"/>
          <p:cNvSpPr>
            <a:spLocks noGrp="1"/>
          </p:cNvSpPr>
          <p:nvPr>
            <p:ph idx="1"/>
          </p:nvPr>
        </p:nvSpPr>
        <p:spPr/>
        <p:txBody>
          <a:bodyPr>
            <a:normAutofit lnSpcReduction="10000"/>
          </a:bodyPr>
          <a:lstStyle/>
          <a:p>
            <a:r>
              <a:rPr lang="en-US" dirty="0" smtClean="0"/>
              <a:t>Close Lambton &amp; Nanticoke: </a:t>
            </a:r>
          </a:p>
          <a:p>
            <a:pPr lvl="1"/>
            <a:r>
              <a:rPr lang="en-US" dirty="0" smtClean="0"/>
              <a:t>Toronto Ozone reduced by 0.02 parts per billion (</a:t>
            </a:r>
            <a:r>
              <a:rPr lang="en-US" b="1" dirty="0" smtClean="0"/>
              <a:t>0.08%</a:t>
            </a:r>
            <a:r>
              <a:rPr lang="en-US" dirty="0" smtClean="0"/>
              <a:t>)</a:t>
            </a:r>
          </a:p>
          <a:p>
            <a:pPr lvl="1"/>
            <a:r>
              <a:rPr lang="en-US" dirty="0" smtClean="0"/>
              <a:t>Toronto PM10 reduced by 1.1 µg/m3 (</a:t>
            </a:r>
            <a:r>
              <a:rPr lang="en-US" b="1" dirty="0" smtClean="0"/>
              <a:t>2%</a:t>
            </a:r>
            <a:r>
              <a:rPr lang="en-US" dirty="0" smtClean="0"/>
              <a:t>)</a:t>
            </a:r>
          </a:p>
          <a:p>
            <a:pPr lvl="1"/>
            <a:r>
              <a:rPr lang="en-US" dirty="0" smtClean="0"/>
              <a:t>Comparable changes in 55 of 57 locations across province</a:t>
            </a:r>
            <a:endParaRPr lang="en-US" dirty="0"/>
          </a:p>
          <a:p>
            <a:endParaRPr lang="en-US" dirty="0" smtClean="0"/>
          </a:p>
          <a:p>
            <a:r>
              <a:rPr lang="en-US" dirty="0" smtClean="0"/>
              <a:t>Keep them open but do a retrofit:</a:t>
            </a:r>
          </a:p>
          <a:p>
            <a:pPr lvl="1"/>
            <a:r>
              <a:rPr lang="en-US" dirty="0" smtClean="0"/>
              <a:t>Toronto Ozone </a:t>
            </a:r>
            <a:r>
              <a:rPr lang="en-US" dirty="0"/>
              <a:t>reduced by 0.02 parts per billion (</a:t>
            </a:r>
            <a:r>
              <a:rPr lang="en-US" b="1" dirty="0"/>
              <a:t>0.08%</a:t>
            </a:r>
            <a:r>
              <a:rPr lang="en-US" dirty="0"/>
              <a:t>)</a:t>
            </a:r>
          </a:p>
          <a:p>
            <a:pPr lvl="1"/>
            <a:r>
              <a:rPr lang="en-US" dirty="0" smtClean="0"/>
              <a:t>Toronto PM10 </a:t>
            </a:r>
            <a:r>
              <a:rPr lang="en-US" dirty="0"/>
              <a:t>reduced by </a:t>
            </a:r>
            <a:r>
              <a:rPr lang="en-US" dirty="0" smtClean="0"/>
              <a:t>0.8 µg/m3 (</a:t>
            </a:r>
            <a:r>
              <a:rPr lang="en-US" b="1" dirty="0" smtClean="0"/>
              <a:t>2%</a:t>
            </a:r>
            <a:r>
              <a:rPr lang="en-US" dirty="0" smtClean="0"/>
              <a:t>)</a:t>
            </a:r>
          </a:p>
          <a:p>
            <a:pPr lvl="1"/>
            <a:endParaRPr lang="en-US" dirty="0"/>
          </a:p>
          <a:p>
            <a:r>
              <a:rPr lang="en-US" dirty="0" smtClean="0"/>
              <a:t>Essentially identical under both scenarios</a:t>
            </a:r>
          </a:p>
          <a:p>
            <a:endParaRPr lang="en-US" dirty="0" smtClean="0"/>
          </a:p>
          <a:p>
            <a:r>
              <a:rPr lang="en-US" dirty="0" smtClean="0"/>
              <a:t>2005 Report neither considered nor recommended wind energy</a:t>
            </a:r>
            <a:endParaRPr lang="en-US" dirty="0"/>
          </a:p>
          <a:p>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70984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Energy Act 2009</a:t>
            </a:r>
            <a:endParaRPr lang="en-US" dirty="0"/>
          </a:p>
        </p:txBody>
      </p:sp>
      <p:sp>
        <p:nvSpPr>
          <p:cNvPr id="3" name="Content Placeholder 2"/>
          <p:cNvSpPr>
            <a:spLocks noGrp="1"/>
          </p:cNvSpPr>
          <p:nvPr>
            <p:ph idx="1"/>
          </p:nvPr>
        </p:nvSpPr>
        <p:spPr/>
        <p:txBody>
          <a:bodyPr/>
          <a:lstStyle/>
          <a:p>
            <a:r>
              <a:rPr lang="en-US" dirty="0" smtClean="0"/>
              <a:t>Stated goals:</a:t>
            </a:r>
          </a:p>
          <a:p>
            <a:pPr lvl="1"/>
            <a:r>
              <a:rPr lang="en-US" dirty="0" smtClean="0"/>
              <a:t>Reduce conventional air pollution and greenhouse gases by replacing coal-fired power plants with renewable sources (wind, solar, biofuels and small hydro)</a:t>
            </a:r>
          </a:p>
          <a:p>
            <a:pPr lvl="1"/>
            <a:endParaRPr lang="en-US" dirty="0" smtClean="0"/>
          </a:p>
          <a:p>
            <a:pPr lvl="1"/>
            <a:r>
              <a:rPr lang="en-US" dirty="0" smtClean="0"/>
              <a:t>Promote economic growth and job creation</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196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energy.gov.on.ca/images/content/CoalRe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09209"/>
            <a:ext cx="2124075"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54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Cost-inefficiency of GEA</a:t>
            </a:r>
            <a:endParaRPr lang="en-US" dirty="0"/>
          </a:p>
        </p:txBody>
      </p:sp>
      <p:sp>
        <p:nvSpPr>
          <p:cNvPr id="3" name="Content Placeholder 2"/>
          <p:cNvSpPr>
            <a:spLocks noGrp="1"/>
          </p:cNvSpPr>
          <p:nvPr>
            <p:ph idx="1"/>
          </p:nvPr>
        </p:nvSpPr>
        <p:spPr/>
        <p:txBody>
          <a:bodyPr/>
          <a:lstStyle/>
          <a:p>
            <a:r>
              <a:rPr lang="en-US" dirty="0" smtClean="0"/>
              <a:t>Retrofit option ($817 million)</a:t>
            </a:r>
          </a:p>
          <a:p>
            <a:pPr lvl="1"/>
            <a:r>
              <a:rPr lang="en-US" dirty="0" smtClean="0"/>
              <a:t>Fully offset GHG emissions</a:t>
            </a:r>
          </a:p>
          <a:p>
            <a:pPr lvl="1"/>
            <a:r>
              <a:rPr lang="en-US" dirty="0" smtClean="0"/>
              <a:t>Heavily reduce pollutant emissions</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52292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74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Cost-inefficiency of GEA</a:t>
            </a:r>
          </a:p>
        </p:txBody>
      </p:sp>
      <p:sp>
        <p:nvSpPr>
          <p:cNvPr id="3" name="Content Placeholder 2"/>
          <p:cNvSpPr>
            <a:spLocks noGrp="1"/>
          </p:cNvSpPr>
          <p:nvPr>
            <p:ph idx="1"/>
          </p:nvPr>
        </p:nvSpPr>
        <p:spPr/>
        <p:txBody>
          <a:bodyPr/>
          <a:lstStyle/>
          <a:p>
            <a:r>
              <a:rPr lang="en-US" dirty="0" smtClean="0"/>
              <a:t>2010 Auditor-General Report</a:t>
            </a:r>
          </a:p>
          <a:p>
            <a:pPr lvl="1"/>
            <a:r>
              <a:rPr lang="en-US" dirty="0" smtClean="0"/>
              <a:t>No provincial analysis of costs of GEA</a:t>
            </a:r>
          </a:p>
          <a:p>
            <a:pPr lvl="1"/>
            <a:r>
              <a:rPr lang="en-US" dirty="0" smtClean="0"/>
              <a:t>Increased electricity bills costing Ontario households $2.2 billion/year</a:t>
            </a:r>
          </a:p>
          <a:p>
            <a:pPr lvl="1"/>
            <a:r>
              <a:rPr lang="en-US" dirty="0" smtClean="0"/>
              <a:t>“Global Adjustment” to power rates due to renewable energy contracts costing $2.7 billion/year</a:t>
            </a:r>
          </a:p>
          <a:p>
            <a:pPr lvl="1"/>
            <a:r>
              <a:rPr lang="en-US" dirty="0" smtClean="0"/>
              <a:t>New transmission facilities needed will cost about $1.5 billion</a:t>
            </a:r>
          </a:p>
          <a:p>
            <a:pPr lvl="1"/>
            <a:endParaRPr lang="en-US" dirty="0"/>
          </a:p>
          <a:p>
            <a:r>
              <a:rPr lang="en-US" dirty="0" smtClean="0"/>
              <a:t>Just these items: </a:t>
            </a:r>
            <a:r>
              <a:rPr lang="en-US" b="1" dirty="0" smtClean="0"/>
              <a:t>$5 billion/year</a:t>
            </a:r>
          </a:p>
          <a:p>
            <a:endParaRPr lang="en-US" dirty="0"/>
          </a:p>
          <a:p>
            <a:r>
              <a:rPr lang="en-US" dirty="0" smtClean="0"/>
              <a:t>And this only yields a small amount of electricity</a:t>
            </a:r>
          </a:p>
          <a:p>
            <a:pPr lvl="1"/>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051927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is intermittent</a:t>
            </a:r>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013637" y="2166062"/>
            <a:ext cx="5116725" cy="3745075"/>
          </a:xfrm>
          <a:prstGeom prst="rect">
            <a:avLst/>
          </a:prstGeom>
          <a:noFill/>
          <a:ln>
            <a:noFill/>
          </a:ln>
        </p:spPr>
      </p:pic>
      <p:sp>
        <p:nvSpPr>
          <p:cNvPr id="3" name="Footer Placeholder 2"/>
          <p:cNvSpPr>
            <a:spLocks noGrp="1"/>
          </p:cNvSpPr>
          <p:nvPr>
            <p:ph type="ftr" sz="quarter" idx="11"/>
          </p:nvPr>
        </p:nvSpPr>
        <p:spPr/>
        <p:txBody>
          <a:bodyPr/>
          <a:lstStyle/>
          <a:p>
            <a:r>
              <a:rPr lang="en-US" smtClean="0"/>
              <a:t>rossmckitrick.com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29930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is intermittent</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013637" y="2166062"/>
            <a:ext cx="5116725" cy="3745075"/>
          </a:xfrm>
          <a:prstGeom prst="rect">
            <a:avLst/>
          </a:prstGeom>
          <a:noFill/>
          <a:ln>
            <a:noFill/>
          </a:ln>
        </p:spPr>
      </p:pic>
      <p:sp>
        <p:nvSpPr>
          <p:cNvPr id="3" name="Footer Placeholder 2"/>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08767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 decreases at high demand times</a:t>
            </a:r>
            <a:endParaRPr lang="en-US" dirty="0"/>
          </a:p>
        </p:txBody>
      </p:sp>
      <p:sp>
        <p:nvSpPr>
          <p:cNvPr id="3" name="Content Placeholder 2"/>
          <p:cNvSpPr>
            <a:spLocks noGrp="1"/>
          </p:cNvSpPr>
          <p:nvPr>
            <p:ph idx="1"/>
          </p:nvPr>
        </p:nvSpPr>
        <p:spPr/>
        <p:txBody>
          <a:bodyPr/>
          <a:lstStyle/>
          <a:p>
            <a:pPr marL="11430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991677"/>
            <a:ext cx="5334000" cy="3951923"/>
          </a:xfrm>
          <a:prstGeom prst="rect">
            <a:avLst/>
          </a:prstGeom>
          <a:noFill/>
          <a:ln>
            <a:noFill/>
          </a:ln>
        </p:spPr>
      </p:pic>
    </p:spTree>
    <p:extLst>
      <p:ext uri="{BB962C8B-B14F-4D97-AF65-F5344CB8AC3E}">
        <p14:creationId xmlns:p14="http://schemas.microsoft.com/office/powerpoint/2010/main" val="3716193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t>
            </a:r>
            <a:r>
              <a:rPr lang="en-US" dirty="0" err="1" smtClean="0"/>
              <a:t>vs</a:t>
            </a:r>
            <a:r>
              <a:rPr lang="en-US" dirty="0" smtClean="0"/>
              <a:t> nuclear </a:t>
            </a:r>
            <a:endParaRPr lang="en-US" dirty="0"/>
          </a:p>
        </p:txBody>
      </p:sp>
      <p:sp>
        <p:nvSpPr>
          <p:cNvPr id="3" name="Content Placeholder 2"/>
          <p:cNvSpPr>
            <a:spLocks noGrp="1"/>
          </p:cNvSpPr>
          <p:nvPr>
            <p:ph idx="1"/>
          </p:nvPr>
        </p:nvSpPr>
        <p:spPr/>
        <p:txBody>
          <a:bodyPr/>
          <a:lstStyle/>
          <a:p>
            <a:r>
              <a:rPr lang="en-US" dirty="0" smtClean="0"/>
              <a:t>Wind power is unpredictable</a:t>
            </a:r>
          </a:p>
          <a:p>
            <a:r>
              <a:rPr lang="en-US" dirty="0" smtClean="0"/>
              <a:t>New wind capacity requires almost 50% backup in the form of new gas-fired facilities</a:t>
            </a:r>
          </a:p>
          <a:p>
            <a:r>
              <a:rPr lang="en-US" dirty="0" smtClean="0"/>
              <a:t>Ontario has surplus </a:t>
            </a:r>
            <a:r>
              <a:rPr lang="en-US" dirty="0" err="1" smtClean="0"/>
              <a:t>baseload</a:t>
            </a:r>
            <a:r>
              <a:rPr lang="en-US" dirty="0" smtClean="0"/>
              <a:t> power:</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4662488" cy="315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527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a:t>
            </a:r>
            <a:r>
              <a:rPr lang="en-US" dirty="0" err="1"/>
              <a:t>vs</a:t>
            </a:r>
            <a:r>
              <a:rPr lang="en-US" dirty="0"/>
              <a:t> nuclear </a:t>
            </a:r>
          </a:p>
        </p:txBody>
      </p:sp>
      <p:sp>
        <p:nvSpPr>
          <p:cNvPr id="3" name="Content Placeholder 2"/>
          <p:cNvSpPr>
            <a:spLocks noGrp="1"/>
          </p:cNvSpPr>
          <p:nvPr>
            <p:ph idx="1"/>
          </p:nvPr>
        </p:nvSpPr>
        <p:spPr/>
        <p:txBody>
          <a:bodyPr/>
          <a:lstStyle/>
          <a:p>
            <a:r>
              <a:rPr lang="en-US" dirty="0" smtClean="0"/>
              <a:t>Additions of wind will require removing </a:t>
            </a:r>
            <a:r>
              <a:rPr lang="en-US" i="1" dirty="0" err="1" smtClean="0"/>
              <a:t>baseload</a:t>
            </a:r>
            <a:r>
              <a:rPr lang="en-US" dirty="0" smtClean="0"/>
              <a:t> sources, not variable sources</a:t>
            </a:r>
          </a:p>
          <a:p>
            <a:endParaRPr lang="en-US" dirty="0" smtClean="0"/>
          </a:p>
          <a:p>
            <a:r>
              <a:rPr lang="en-US" dirty="0" smtClean="0"/>
              <a:t>Implication: nuclear units will soon have to be taken offline and replaced with a wind/gas combination</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452982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idx="1"/>
          </p:nvPr>
        </p:nvSpPr>
        <p:spPr/>
        <p:txBody>
          <a:bodyPr>
            <a:normAutofit/>
          </a:bodyPr>
          <a:lstStyle/>
          <a:p>
            <a:r>
              <a:rPr lang="en-US" dirty="0" smtClean="0"/>
              <a:t>Replacing Lambton &amp; Nanticoke: 7500 MW capacity</a:t>
            </a:r>
          </a:p>
          <a:p>
            <a:endParaRPr lang="en-US" dirty="0"/>
          </a:p>
          <a:p>
            <a:r>
              <a:rPr lang="en-US" dirty="0" smtClean="0"/>
              <a:t>Eventually wind is supposed to provide 4800 MW capacity (64%)</a:t>
            </a:r>
          </a:p>
          <a:p>
            <a:pPr lvl="1"/>
            <a:r>
              <a:rPr lang="en-US" dirty="0" smtClean="0"/>
              <a:t>But wind only operates at 30% capacity on average</a:t>
            </a:r>
          </a:p>
          <a:p>
            <a:pPr lvl="1"/>
            <a:r>
              <a:rPr lang="en-US" dirty="0" smtClean="0"/>
              <a:t>41% in November when demand is at a minimum</a:t>
            </a:r>
          </a:p>
          <a:p>
            <a:pPr lvl="1"/>
            <a:r>
              <a:rPr lang="en-US" dirty="0" smtClean="0"/>
              <a:t>14% in July when demand is peaking</a:t>
            </a:r>
          </a:p>
          <a:p>
            <a:pPr lvl="1"/>
            <a:r>
              <a:rPr lang="en-US" dirty="0" smtClean="0"/>
              <a:t>To get 1 MW of year-round power requires 7 MW of new wind capacity</a:t>
            </a:r>
          </a:p>
          <a:p>
            <a:pPr lvl="1"/>
            <a:endParaRPr lang="en-US" dirty="0"/>
          </a:p>
          <a:p>
            <a:r>
              <a:rPr lang="en-US" dirty="0" smtClean="0"/>
              <a:t>Current wind-related programs in GEA provides only 10% of planned wind capacity</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31168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idx="1"/>
          </p:nvPr>
        </p:nvSpPr>
        <p:spPr/>
        <p:txBody>
          <a:bodyPr/>
          <a:lstStyle/>
          <a:p>
            <a:r>
              <a:rPr lang="en-US" dirty="0" smtClean="0"/>
              <a:t>Current cost of GEA: </a:t>
            </a:r>
          </a:p>
          <a:p>
            <a:endParaRPr lang="en-US" dirty="0" smtClean="0"/>
          </a:p>
          <a:p>
            <a:pPr lvl="1"/>
            <a:r>
              <a:rPr lang="en-US" dirty="0" smtClean="0"/>
              <a:t>On a scaled comparison to the retrofit option, the GEA currently costs 10x as much </a:t>
            </a:r>
          </a:p>
          <a:p>
            <a:pPr lvl="1"/>
            <a:r>
              <a:rPr lang="en-US" dirty="0" smtClean="0"/>
              <a:t>If the Province pursues full implementation the costs will increase to 73x the cost of the retrofit option</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27189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matters worse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GEA mandates that the grid operator must </a:t>
            </a:r>
            <a:r>
              <a:rPr lang="en-US" dirty="0" smtClean="0"/>
              <a:t>buy* </a:t>
            </a:r>
            <a:r>
              <a:rPr lang="en-US" dirty="0" smtClean="0"/>
              <a:t>all available wind power at 13.5 ¢/</a:t>
            </a:r>
            <a:r>
              <a:rPr lang="en-US" dirty="0" smtClean="0"/>
              <a:t>kWh </a:t>
            </a:r>
            <a:endParaRPr lang="en-US" dirty="0" smtClean="0"/>
          </a:p>
          <a:p>
            <a:endParaRPr lang="en-US" dirty="0" smtClean="0"/>
          </a:p>
          <a:p>
            <a:r>
              <a:rPr lang="en-US" dirty="0" smtClean="0"/>
              <a:t>80% of wind power generated in Ontario is surplus and must be exported, typically at less than 4 </a:t>
            </a:r>
            <a:r>
              <a:rPr lang="en-US" dirty="0"/>
              <a:t>¢/</a:t>
            </a:r>
            <a:r>
              <a:rPr lang="en-US" dirty="0" smtClean="0"/>
              <a:t>kWh</a:t>
            </a:r>
          </a:p>
          <a:p>
            <a:endParaRPr lang="en-US" dirty="0" smtClean="0"/>
          </a:p>
          <a:p>
            <a:r>
              <a:rPr lang="en-US" dirty="0" smtClean="0"/>
              <a:t>Ontario loses $24,000 for every hour wind turbines operate</a:t>
            </a:r>
          </a:p>
          <a:p>
            <a:endParaRPr lang="en-US" dirty="0" smtClean="0"/>
          </a:p>
          <a:p>
            <a:r>
              <a:rPr lang="en-US" dirty="0" smtClean="0"/>
              <a:t>Now costs $200 million per year to send power to the US</a:t>
            </a:r>
          </a:p>
          <a:p>
            <a:endParaRPr lang="en-US" dirty="0" smtClean="0"/>
          </a:p>
          <a:p>
            <a:r>
              <a:rPr lang="en-US" sz="1200" dirty="0" smtClean="0"/>
              <a:t>*The system operator can now bypass some wind energy, but the turbine operators are entitled to compensation payments for not generating power, which are funded by taxpayers. </a:t>
            </a:r>
            <a:endParaRPr lang="en-US" sz="1200"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49408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questions</a:t>
            </a:r>
            <a:endParaRPr lang="en-US" dirty="0"/>
          </a:p>
        </p:txBody>
      </p:sp>
      <p:sp>
        <p:nvSpPr>
          <p:cNvPr id="3" name="Content Placeholder 2"/>
          <p:cNvSpPr>
            <a:spLocks noGrp="1"/>
          </p:cNvSpPr>
          <p:nvPr>
            <p:ph idx="1"/>
          </p:nvPr>
        </p:nvSpPr>
        <p:spPr/>
        <p:txBody>
          <a:bodyPr>
            <a:normAutofit/>
          </a:bodyPr>
          <a:lstStyle/>
          <a:p>
            <a:r>
              <a:rPr lang="en-US" dirty="0"/>
              <a:t>(1) Will the GEA materially improve environmental quality in Ontario</a:t>
            </a:r>
            <a:r>
              <a:rPr lang="en-US" dirty="0" smtClean="0"/>
              <a:t>?</a:t>
            </a:r>
          </a:p>
          <a:p>
            <a:pPr marL="109728" indent="0">
              <a:buNone/>
            </a:pPr>
            <a:r>
              <a:rPr lang="en-US" dirty="0" smtClean="0"/>
              <a:t> </a:t>
            </a:r>
          </a:p>
          <a:p>
            <a:r>
              <a:rPr lang="en-US" dirty="0" smtClean="0"/>
              <a:t>(</a:t>
            </a:r>
            <a:r>
              <a:rPr lang="en-US" dirty="0"/>
              <a:t>2) Is it a cost-effective plan for accomplishing its goals</a:t>
            </a:r>
            <a:r>
              <a:rPr lang="en-US" dirty="0" smtClean="0"/>
              <a:t>? and </a:t>
            </a:r>
          </a:p>
          <a:p>
            <a:endParaRPr lang="en-US" dirty="0" smtClean="0"/>
          </a:p>
          <a:p>
            <a:r>
              <a:rPr lang="en-US" dirty="0" smtClean="0"/>
              <a:t>(</a:t>
            </a:r>
            <a:r>
              <a:rPr lang="en-US" dirty="0"/>
              <a:t>3) Are the economic effects on households and leading economic sectors likely to be positive? </a:t>
            </a:r>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96471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Content Placeholder 2"/>
          <p:cNvSpPr>
            <a:spLocks noGrp="1"/>
          </p:cNvSpPr>
          <p:nvPr>
            <p:ph idx="1"/>
          </p:nvPr>
        </p:nvSpPr>
        <p:spPr/>
        <p:txBody>
          <a:bodyPr/>
          <a:lstStyle/>
          <a:p>
            <a:r>
              <a:rPr lang="en-US" dirty="0" smtClean="0"/>
              <a:t>Ontario used to have some of the cheapest electricity rates in North America</a:t>
            </a:r>
          </a:p>
          <a:p>
            <a:r>
              <a:rPr lang="en-US" dirty="0" smtClean="0"/>
              <a:t>We are now near the top </a:t>
            </a:r>
          </a:p>
          <a:p>
            <a:endParaRPr lang="en-US" dirty="0" smtClean="0"/>
          </a:p>
          <a:p>
            <a:r>
              <a:rPr lang="en-US" dirty="0" smtClean="0"/>
              <a:t>US electricity prices are declining due to adoption of shale gas and maintenance of their coal-fired power plants</a:t>
            </a:r>
          </a:p>
          <a:p>
            <a:endParaRPr lang="en-US" dirty="0" smtClean="0"/>
          </a:p>
          <a:p>
            <a:r>
              <a:rPr lang="en-US" dirty="0" smtClean="0"/>
              <a:t>By 2015 Ontario will experience increases in rates of about 40-60% (AGO, </a:t>
            </a:r>
            <a:r>
              <a:rPr lang="en-US" dirty="0" err="1" smtClean="0"/>
              <a:t>Aegent</a:t>
            </a:r>
            <a:r>
              <a:rPr lang="en-US" dirty="0" smtClean="0"/>
              <a:t> advisors)</a:t>
            </a:r>
          </a:p>
          <a:p>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812040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Analysis </a:t>
            </a:r>
            <a:endParaRPr lang="en-CA" dirty="0"/>
          </a:p>
        </p:txBody>
      </p:sp>
      <p:sp>
        <p:nvSpPr>
          <p:cNvPr id="3" name="Content Placeholder 2"/>
          <p:cNvSpPr>
            <a:spLocks noGrp="1"/>
          </p:cNvSpPr>
          <p:nvPr>
            <p:ph idx="1"/>
          </p:nvPr>
        </p:nvSpPr>
        <p:spPr/>
        <p:txBody>
          <a:bodyPr/>
          <a:lstStyle/>
          <a:p>
            <a:r>
              <a:rPr lang="en-CA" dirty="0" smtClean="0"/>
              <a:t>Energy per unit of output</a:t>
            </a:r>
            <a:endParaRPr lang="en-CA" dirty="0"/>
          </a:p>
        </p:txBody>
      </p:sp>
      <p:sp>
        <p:nvSpPr>
          <p:cNvPr id="6" name="Footer Placeholder 5"/>
          <p:cNvSpPr>
            <a:spLocks noGrp="1"/>
          </p:cNvSpPr>
          <p:nvPr>
            <p:ph type="ftr" sz="quarter" idx="11"/>
          </p:nvPr>
        </p:nvSpPr>
        <p:spPr/>
        <p:txBody>
          <a:bodyPr/>
          <a:lstStyle/>
          <a:p>
            <a:r>
              <a:rPr lang="en-US" smtClean="0"/>
              <a:t>rossmckitrick.com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362200"/>
            <a:ext cx="4591050" cy="3362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895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5206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Econometric model of unit cost elasticities for Forestry, Mining and Manufacturing</a:t>
            </a:r>
          </a:p>
          <a:p>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850" y="2819400"/>
            <a:ext cx="5954713"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193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Analysis</a:t>
            </a:r>
          </a:p>
        </p:txBody>
      </p:sp>
      <p:sp>
        <p:nvSpPr>
          <p:cNvPr id="3" name="Content Placeholder 2"/>
          <p:cNvSpPr>
            <a:spLocks noGrp="1"/>
          </p:cNvSpPr>
          <p:nvPr>
            <p:ph idx="1"/>
          </p:nvPr>
        </p:nvSpPr>
        <p:spPr/>
        <p:txBody>
          <a:bodyPr/>
          <a:lstStyle/>
          <a:p>
            <a:r>
              <a:rPr lang="en-CA" dirty="0" err="1" smtClean="0"/>
              <a:t>Elasticities</a:t>
            </a:r>
            <a:r>
              <a:rPr lang="en-CA" dirty="0" smtClean="0"/>
              <a:t>:</a:t>
            </a:r>
          </a:p>
          <a:p>
            <a:endParaRPr lang="en-CA" dirty="0"/>
          </a:p>
          <a:p>
            <a:endParaRPr lang="en-CA" dirty="0" smtClean="0"/>
          </a:p>
          <a:p>
            <a:endParaRPr lang="en-CA" dirty="0"/>
          </a:p>
          <a:p>
            <a:endParaRPr lang="en-CA" dirty="0" smtClean="0"/>
          </a:p>
          <a:p>
            <a:pPr marL="0" indent="0">
              <a:buNone/>
            </a:pPr>
            <a:endParaRPr lang="en-CA" dirty="0" smtClean="0"/>
          </a:p>
          <a:p>
            <a:r>
              <a:rPr lang="en-CA" dirty="0" smtClean="0"/>
              <a:t>Unit Cost Effects:</a:t>
            </a:r>
            <a:endParaRPr lang="en-CA"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80393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078" y="4800600"/>
            <a:ext cx="55721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488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Results</a:t>
            </a:r>
          </a:p>
          <a:p>
            <a:endParaRPr lang="en-US" dirty="0" smtClean="0"/>
          </a:p>
          <a:p>
            <a:endParaRPr lang="en-US" dirty="0"/>
          </a:p>
          <a:p>
            <a:endParaRPr lang="en-US" dirty="0" smtClean="0"/>
          </a:p>
          <a:p>
            <a:endParaRPr lang="en-US" dirty="0"/>
          </a:p>
          <a:p>
            <a:endParaRPr lang="en-US" dirty="0" smtClean="0"/>
          </a:p>
          <a:p>
            <a:pPr marL="114300" indent="0">
              <a:buNone/>
            </a:pPr>
            <a:endParaRPr lang="en-US" dirty="0"/>
          </a:p>
          <a:p>
            <a:r>
              <a:rPr lang="en-US" dirty="0" smtClean="0"/>
              <a:t>Forecast increase in electricity costs will drive down the rates of return to capital by 29% (</a:t>
            </a:r>
            <a:r>
              <a:rPr lang="en-US" dirty="0" err="1" smtClean="0"/>
              <a:t>Mfg</a:t>
            </a:r>
            <a:r>
              <a:rPr lang="en-US" dirty="0" smtClean="0"/>
              <a:t>), 13% (Mining) and 0.3% (Forestry)</a:t>
            </a:r>
          </a:p>
          <a:p>
            <a:endParaRPr lang="en-US" dirty="0" smtClean="0"/>
          </a:p>
          <a:p>
            <a:r>
              <a:rPr lang="en-US" dirty="0" smtClean="0"/>
              <a:t>This will result in a loss of employment and shrinking industrial activity, not growth</a:t>
            </a:r>
          </a:p>
        </p:txBody>
      </p:sp>
      <p:sp>
        <p:nvSpPr>
          <p:cNvPr id="5" name="Footer Placeholder 4"/>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762000"/>
            <a:ext cx="4236085" cy="3048000"/>
          </a:xfrm>
          <a:prstGeom prst="rect">
            <a:avLst/>
          </a:prstGeom>
          <a:noFill/>
          <a:ln>
            <a:noFill/>
          </a:ln>
        </p:spPr>
      </p:pic>
    </p:spTree>
    <p:extLst>
      <p:ext uri="{BB962C8B-B14F-4D97-AF65-F5344CB8AC3E}">
        <p14:creationId xmlns:p14="http://schemas.microsoft.com/office/powerpoint/2010/main" val="982871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1800" dirty="0" smtClean="0"/>
              <a:t>(Note I have not discussed </a:t>
            </a:r>
            <a:r>
              <a:rPr lang="en-US" sz="1800" dirty="0"/>
              <a:t>lost property values and health costs of wind turbine </a:t>
            </a:r>
            <a:r>
              <a:rPr lang="en-US" sz="1800" dirty="0" smtClean="0"/>
              <a:t>farms)</a:t>
            </a:r>
          </a:p>
          <a:p>
            <a:endParaRPr lang="en-US" sz="1800" dirty="0" smtClean="0"/>
          </a:p>
          <a:p>
            <a:pPr marL="182880" lvl="1"/>
            <a:r>
              <a:rPr lang="en-US" sz="1800" dirty="0" smtClean="0"/>
              <a:t>Ontario </a:t>
            </a:r>
            <a:r>
              <a:rPr lang="en-US" sz="1800" dirty="0"/>
              <a:t>did not have an air pollution problem in 2009 that required intervention in the form of the </a:t>
            </a:r>
            <a:r>
              <a:rPr lang="en-US" sz="1800" dirty="0" smtClean="0"/>
              <a:t>GEA. And even if it did, the </a:t>
            </a:r>
            <a:r>
              <a:rPr lang="en-US" sz="1800" dirty="0"/>
              <a:t>GEA will not materially improve air quality in </a:t>
            </a:r>
            <a:r>
              <a:rPr lang="en-US" sz="1800" dirty="0" smtClean="0"/>
              <a:t>Ontario</a:t>
            </a:r>
            <a:endParaRPr lang="en-US" sz="1800" dirty="0"/>
          </a:p>
          <a:p>
            <a:endParaRPr lang="en-US" sz="1800" dirty="0" smtClean="0"/>
          </a:p>
          <a:p>
            <a:r>
              <a:rPr lang="en-US" sz="1800" dirty="0" smtClean="0"/>
              <a:t>Wind energy was never recommended in the Province’s 2005 study. If wind production targets are met it will cost 70x that of an alternative strategy already underway in 2005 that would yield </a:t>
            </a:r>
            <a:r>
              <a:rPr lang="en-US" sz="1800" smtClean="0"/>
              <a:t>equivalent environmental benefits</a:t>
            </a:r>
            <a:endParaRPr lang="en-US" sz="1800" dirty="0" smtClean="0"/>
          </a:p>
          <a:p>
            <a:endParaRPr lang="en-US" sz="1800" dirty="0" smtClean="0"/>
          </a:p>
          <a:p>
            <a:r>
              <a:rPr lang="en-US" sz="1800" dirty="0" smtClean="0"/>
              <a:t>The </a:t>
            </a:r>
            <a:r>
              <a:rPr lang="en-US" sz="1800" dirty="0"/>
              <a:t>GEA will </a:t>
            </a:r>
            <a:r>
              <a:rPr lang="en-US" sz="1800" dirty="0" smtClean="0"/>
              <a:t>not create jobs or promote growth. It is driving </a:t>
            </a:r>
            <a:r>
              <a:rPr lang="en-US" sz="1800" dirty="0"/>
              <a:t>down the rate of return to capital in mining and manufacturing and </a:t>
            </a:r>
            <a:r>
              <a:rPr lang="en-US" sz="1800" dirty="0" smtClean="0"/>
              <a:t>will lead </a:t>
            </a:r>
            <a:r>
              <a:rPr lang="en-US" sz="1800" dirty="0"/>
              <a:t>to reduced investment and employment in the </a:t>
            </a:r>
            <a:r>
              <a:rPr lang="en-US" sz="1800" dirty="0" smtClean="0"/>
              <a:t>province</a:t>
            </a:r>
          </a:p>
          <a:p>
            <a:endParaRPr lang="en-US" sz="1800" dirty="0" smtClean="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00379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marL="114300" indent="0">
              <a:buNone/>
            </a:pP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2050" name="Picture 2" descr="http://www.rossmckitrick.com/uploads/4/8/0/8/4808045/turb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8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pPr marL="114300" lvl="1" indent="0">
              <a:buClr>
                <a:schemeClr val="accent1"/>
              </a:buClr>
              <a:buNone/>
            </a:pPr>
            <a:r>
              <a:rPr lang="en-US" sz="2800" dirty="0" smtClean="0"/>
              <a:t>(1)  No, the GEA is </a:t>
            </a:r>
            <a:r>
              <a:rPr lang="en-US" sz="2800" dirty="0"/>
              <a:t>unlikely </a:t>
            </a:r>
            <a:r>
              <a:rPr lang="en-US" sz="2800" dirty="0" smtClean="0"/>
              <a:t>to </a:t>
            </a:r>
            <a:r>
              <a:rPr lang="en-US" sz="2800" dirty="0"/>
              <a:t>yield any environmental improvements </a:t>
            </a:r>
            <a:r>
              <a:rPr lang="en-US" sz="2800" dirty="0" smtClean="0"/>
              <a:t>beyond those </a:t>
            </a:r>
            <a:r>
              <a:rPr lang="en-US" sz="2800" dirty="0"/>
              <a:t>that would have happened </a:t>
            </a:r>
            <a:r>
              <a:rPr lang="en-US" sz="2800" dirty="0" smtClean="0"/>
              <a:t>anyway. </a:t>
            </a:r>
          </a:p>
          <a:p>
            <a:pPr marL="114300" lvl="1" indent="0">
              <a:buClr>
                <a:schemeClr val="accent1"/>
              </a:buClr>
              <a:buNone/>
            </a:pPr>
            <a:endParaRPr lang="en-US" sz="2800" dirty="0" smtClean="0"/>
          </a:p>
          <a:p>
            <a:pPr marL="571500" lvl="1" indent="-457200"/>
            <a:r>
              <a:rPr lang="en-US" sz="2800" dirty="0" smtClean="0"/>
              <a:t>Indeed it may result in increased air emissions</a:t>
            </a:r>
            <a:r>
              <a:rPr lang="en-US" sz="2800" dirty="0"/>
              <a:t>. </a:t>
            </a:r>
            <a:endParaRPr lang="en-US" sz="2800" dirty="0" smtClean="0"/>
          </a:p>
          <a:p>
            <a:pPr marL="571500" lvl="1" indent="-457200"/>
            <a:endParaRPr lang="en-US" sz="2800" dirty="0" smtClean="0"/>
          </a:p>
          <a:p>
            <a:pPr marL="571500" lvl="1" indent="-457200"/>
            <a:r>
              <a:rPr lang="en-US" sz="2800" dirty="0" smtClean="0"/>
              <a:t>Equivalent benefits could have been </a:t>
            </a:r>
            <a:r>
              <a:rPr lang="en-US" sz="2800" dirty="0"/>
              <a:t>obtained through a simple retrofit of the existing power </a:t>
            </a:r>
            <a:r>
              <a:rPr lang="en-US" sz="2800" dirty="0" smtClean="0"/>
              <a:t>plants at a fraction of the cost</a:t>
            </a:r>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50317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(2)  No, the GEA is already 10 times costlier than the alternative option and has only yielded a fraction of the power needed to replace coal. </a:t>
            </a:r>
          </a:p>
          <a:p>
            <a:pPr marL="114300" indent="0">
              <a:buNone/>
            </a:pPr>
            <a:endParaRPr lang="en-US" dirty="0" smtClean="0"/>
          </a:p>
          <a:p>
            <a:pPr marL="457200" indent="-342900"/>
            <a:r>
              <a:rPr lang="en-US" dirty="0" smtClean="0"/>
              <a:t>Most Ontario wind power is generated when it is not needed and must be dumped on the export market at a significant loss.</a:t>
            </a:r>
          </a:p>
          <a:p>
            <a:pPr marL="457200" indent="-342900"/>
            <a:endParaRPr lang="en-US" dirty="0" smtClean="0"/>
          </a:p>
          <a:p>
            <a:pPr marL="457200" indent="-342900"/>
            <a:r>
              <a:rPr lang="en-US" dirty="0" smtClean="0"/>
              <a:t>Because wind turbines operate at less than 20% of their rated capacity about 50% of the time it takes 7 MW of new wind energy to replace 1 MW of coal-fired generating capacity. </a:t>
            </a:r>
          </a:p>
          <a:p>
            <a:pPr marL="457200" indent="-342900"/>
            <a:endParaRPr lang="en-US" dirty="0"/>
          </a:p>
          <a:p>
            <a:pPr marL="457200" indent="-342900"/>
            <a:r>
              <a:rPr lang="en-US" dirty="0" smtClean="0"/>
              <a:t>If the province fulfills its generating targets the GEA will have been 70 x costlier than the alternative option.</a:t>
            </a:r>
          </a:p>
          <a:p>
            <a:pPr lvl="1"/>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7355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(3)  No, the GEA has contributed to Ontario having some of the highest electricity prices in North America, and a further 50% increase is forecast. This will harm the province’s economy, costing jobs and investment.</a:t>
            </a:r>
          </a:p>
          <a:p>
            <a:pPr marL="114300" indent="0">
              <a:buNone/>
            </a:pPr>
            <a:endParaRPr lang="en-US" dirty="0" smtClean="0"/>
          </a:p>
          <a:p>
            <a:pPr marL="457200" indent="-342900"/>
            <a:r>
              <a:rPr lang="en-US" dirty="0" smtClean="0"/>
              <a:t>The Province’s claim that the GEA will create 50,000 jobs was baseless, and they have since admitted there was no evidence for it.</a:t>
            </a:r>
          </a:p>
          <a:p>
            <a:pPr marL="457200" indent="-342900"/>
            <a:endParaRPr lang="en-US" dirty="0" smtClean="0"/>
          </a:p>
          <a:p>
            <a:pPr marL="457200" indent="-342900"/>
            <a:r>
              <a:rPr lang="en-US" dirty="0" smtClean="0"/>
              <a:t>In reality the GEA will drive down the rate of return in key sectors like mining and manufacturing, leading to permanent job losses.</a:t>
            </a:r>
          </a:p>
          <a:p>
            <a:pPr lvl="1"/>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20434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trends in Ontario</a:t>
            </a:r>
            <a:endParaRPr lang="en-US" sz="3200" dirty="0"/>
          </a:p>
        </p:txBody>
      </p:sp>
      <p:sp>
        <p:nvSpPr>
          <p:cNvPr id="3" name="Content Placeholder 2"/>
          <p:cNvSpPr>
            <a:spLocks noGrp="1"/>
          </p:cNvSpPr>
          <p:nvPr>
            <p:ph idx="1"/>
          </p:nvPr>
        </p:nvSpPr>
        <p:spPr/>
        <p:txBody>
          <a:bodyPr/>
          <a:lstStyle/>
          <a:p>
            <a:r>
              <a:rPr lang="en-US" dirty="0" smtClean="0"/>
              <a:t>See </a:t>
            </a:r>
            <a:r>
              <a:rPr lang="en-US" sz="2400" b="1" dirty="0"/>
              <a:t>yourenvironment.ca</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421536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54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trends in Ontario</a:t>
            </a:r>
            <a:endParaRPr lang="en-US" sz="3200" dirty="0"/>
          </a:p>
        </p:txBody>
      </p:sp>
      <p:sp>
        <p:nvSpPr>
          <p:cNvPr id="3" name="Content Placeholder 2"/>
          <p:cNvSpPr>
            <a:spLocks noGrp="1"/>
          </p:cNvSpPr>
          <p:nvPr>
            <p:ph idx="1"/>
          </p:nvPr>
        </p:nvSpPr>
        <p:spPr/>
        <p:txBody>
          <a:bodyPr/>
          <a:lstStyle/>
          <a:p>
            <a:r>
              <a:rPr lang="en-US" dirty="0" smtClean="0"/>
              <a:t>See </a:t>
            </a:r>
            <a:r>
              <a:rPr lang="en-US" sz="2400" b="1" dirty="0"/>
              <a:t>yourenvironment.ca</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421536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75864"/>
            <a:ext cx="4967288" cy="35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53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trends in Ontario</a:t>
            </a:r>
            <a:endParaRPr lang="en-US" sz="3200" dirty="0"/>
          </a:p>
        </p:txBody>
      </p:sp>
      <p:sp>
        <p:nvSpPr>
          <p:cNvPr id="3" name="Content Placeholder 2"/>
          <p:cNvSpPr>
            <a:spLocks noGrp="1"/>
          </p:cNvSpPr>
          <p:nvPr>
            <p:ph idx="1"/>
          </p:nvPr>
        </p:nvSpPr>
        <p:spPr/>
        <p:txBody>
          <a:bodyPr/>
          <a:lstStyle/>
          <a:p>
            <a:r>
              <a:rPr lang="en-US" dirty="0" smtClean="0"/>
              <a:t>See </a:t>
            </a:r>
            <a:r>
              <a:rPr lang="en-US" sz="2400" b="1" dirty="0"/>
              <a:t>yourenvironment.ca</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421536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75864"/>
            <a:ext cx="4967288" cy="35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74496"/>
            <a:ext cx="5257800" cy="378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07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276</TotalTime>
  <Words>1495</Words>
  <Application>Microsoft Office PowerPoint</Application>
  <PresentationFormat>On-screen Show (4:3)</PresentationFormat>
  <Paragraphs>306</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 </vt:lpstr>
      <vt:lpstr>Green Energy Act 2009</vt:lpstr>
      <vt:lpstr>3 questions</vt:lpstr>
      <vt:lpstr>Findings</vt:lpstr>
      <vt:lpstr>Findings</vt:lpstr>
      <vt:lpstr>Findings</vt:lpstr>
      <vt:lpstr>Air quality trends in Ontario</vt:lpstr>
      <vt:lpstr>Air quality trends in Ontario</vt:lpstr>
      <vt:lpstr>Air quality trends in Ontario</vt:lpstr>
      <vt:lpstr>Air quality trends in Ontario</vt:lpstr>
      <vt:lpstr>Air quality trends in Ontario</vt:lpstr>
      <vt:lpstr>Air quality trends in Ontario</vt:lpstr>
      <vt:lpstr>Focus on Closing Lambton &amp; Nanticoke</vt:lpstr>
      <vt:lpstr>Power generation facilities in northeast </vt:lpstr>
      <vt:lpstr>Power generation facilities in northeast </vt:lpstr>
      <vt:lpstr>Sources of Particulate Emissions</vt:lpstr>
      <vt:lpstr>Sources of Particulate Emissions</vt:lpstr>
      <vt:lpstr>2005 Study</vt:lpstr>
      <vt:lpstr>Strategies to reduce PM and Ozone</vt:lpstr>
      <vt:lpstr>Cost-inefficiency of GEA</vt:lpstr>
      <vt:lpstr>Cost-inefficiency of GEA</vt:lpstr>
      <vt:lpstr>Wind is intermittent</vt:lpstr>
      <vt:lpstr>Wind is intermittent</vt:lpstr>
      <vt:lpstr>Wind decreases at high demand times</vt:lpstr>
      <vt:lpstr>Wind vs nuclear </vt:lpstr>
      <vt:lpstr>Wind vs nuclear </vt:lpstr>
      <vt:lpstr>The numbers</vt:lpstr>
      <vt:lpstr>The numbers</vt:lpstr>
      <vt:lpstr>Making matters worse</vt:lpstr>
      <vt:lpstr>Economic effects</vt:lpstr>
      <vt:lpstr>Analysis </vt:lpstr>
      <vt:lpstr>Analysis</vt:lpstr>
      <vt:lpstr>Analysis</vt:lpstr>
      <vt:lpstr>Analysis </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Ontario’s Green Energy Act:  A Costly Failure</dc:title>
  <dc:creator>rm</dc:creator>
  <cp:lastModifiedBy>z</cp:lastModifiedBy>
  <cp:revision>95</cp:revision>
  <dcterms:created xsi:type="dcterms:W3CDTF">2006-08-16T00:00:00Z</dcterms:created>
  <dcterms:modified xsi:type="dcterms:W3CDTF">2014-04-03T17:41:55Z</dcterms:modified>
</cp:coreProperties>
</file>